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100" d="100"/>
          <a:sy n="100" d="100"/>
        </p:scale>
        <p:origin x="18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5022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872978"/>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AI Crop Planner for Small Farmers</a:t>
            </a:r>
            <a:endParaRPr lang="en-US" sz="4450" dirty="0"/>
          </a:p>
        </p:txBody>
      </p:sp>
      <p:sp>
        <p:nvSpPr>
          <p:cNvPr id="4" name="Text 1"/>
          <p:cNvSpPr/>
          <p:nvPr/>
        </p:nvSpPr>
        <p:spPr>
          <a:xfrm>
            <a:off x="6280190" y="463069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Empowering small farmers with smart, data-driven decisions for sustainable and profitable farming.</a:t>
            </a:r>
            <a:endParaRPr lang="en-US" sz="1750" dirty="0"/>
          </a:p>
        </p:txBody>
      </p:sp>
      <p:sp>
        <p:nvSpPr>
          <p:cNvPr id="6" name="Rectangle 5">
            <a:extLst>
              <a:ext uri="{FF2B5EF4-FFF2-40B4-BE49-F238E27FC236}">
                <a16:creationId xmlns:a16="http://schemas.microsoft.com/office/drawing/2014/main" id="{1F8A2FE5-6E87-95F1-0FC2-058E1B605E44}"/>
              </a:ext>
            </a:extLst>
          </p:cNvPr>
          <p:cNvSpPr/>
          <p:nvPr/>
        </p:nvSpPr>
        <p:spPr>
          <a:xfrm>
            <a:off x="12668250" y="7639050"/>
            <a:ext cx="1866900" cy="59055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04466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Agenda</a:t>
            </a:r>
            <a:endParaRPr lang="en-US" sz="2200" dirty="0"/>
          </a:p>
        </p:txBody>
      </p:sp>
      <p:sp>
        <p:nvSpPr>
          <p:cNvPr id="3" name="Text 1"/>
          <p:cNvSpPr/>
          <p:nvPr/>
        </p:nvSpPr>
        <p:spPr>
          <a:xfrm>
            <a:off x="793790" y="2852618"/>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01</a:t>
            </a:r>
            <a:endParaRPr lang="en-US" sz="1750" dirty="0"/>
          </a:p>
        </p:txBody>
      </p:sp>
      <p:sp>
        <p:nvSpPr>
          <p:cNvPr id="4" name="Shape 2"/>
          <p:cNvSpPr/>
          <p:nvPr/>
        </p:nvSpPr>
        <p:spPr>
          <a:xfrm>
            <a:off x="793790" y="3207663"/>
            <a:ext cx="6407944" cy="30480"/>
          </a:xfrm>
          <a:prstGeom prst="rect">
            <a:avLst/>
          </a:prstGeom>
          <a:solidFill>
            <a:srgbClr val="4950BC"/>
          </a:solidFill>
          <a:ln/>
        </p:spPr>
      </p:sp>
      <p:sp>
        <p:nvSpPr>
          <p:cNvPr id="5" name="Text 3"/>
          <p:cNvSpPr/>
          <p:nvPr/>
        </p:nvSpPr>
        <p:spPr>
          <a:xfrm>
            <a:off x="793790" y="3381970"/>
            <a:ext cx="4043839"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The Challenge &amp; Our Solution</a:t>
            </a:r>
            <a:endParaRPr lang="en-US" sz="2200" dirty="0"/>
          </a:p>
        </p:txBody>
      </p:sp>
      <p:sp>
        <p:nvSpPr>
          <p:cNvPr id="6" name="Text 4"/>
          <p:cNvSpPr/>
          <p:nvPr/>
        </p:nvSpPr>
        <p:spPr>
          <a:xfrm>
            <a:off x="793790" y="3872389"/>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Addressing the core needs of small farmers.</a:t>
            </a:r>
            <a:endParaRPr lang="en-US" sz="1750" dirty="0"/>
          </a:p>
        </p:txBody>
      </p:sp>
      <p:sp>
        <p:nvSpPr>
          <p:cNvPr id="7" name="Text 5"/>
          <p:cNvSpPr/>
          <p:nvPr/>
        </p:nvSpPr>
        <p:spPr>
          <a:xfrm>
            <a:off x="7428548" y="2852618"/>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02</a:t>
            </a:r>
            <a:endParaRPr lang="en-US" sz="1750" dirty="0"/>
          </a:p>
        </p:txBody>
      </p:sp>
      <p:sp>
        <p:nvSpPr>
          <p:cNvPr id="8" name="Shape 6"/>
          <p:cNvSpPr/>
          <p:nvPr/>
        </p:nvSpPr>
        <p:spPr>
          <a:xfrm>
            <a:off x="7428548" y="3207663"/>
            <a:ext cx="6408063" cy="30480"/>
          </a:xfrm>
          <a:prstGeom prst="rect">
            <a:avLst/>
          </a:prstGeom>
          <a:solidFill>
            <a:srgbClr val="4950BC"/>
          </a:solidFill>
          <a:ln/>
        </p:spPr>
      </p:sp>
      <p:sp>
        <p:nvSpPr>
          <p:cNvPr id="9" name="Text 7"/>
          <p:cNvSpPr/>
          <p:nvPr/>
        </p:nvSpPr>
        <p:spPr>
          <a:xfrm>
            <a:off x="7428548" y="3381970"/>
            <a:ext cx="3661410"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Key Features &amp; Tech Stack</a:t>
            </a:r>
            <a:endParaRPr lang="en-US" sz="2200" dirty="0"/>
          </a:p>
        </p:txBody>
      </p:sp>
      <p:sp>
        <p:nvSpPr>
          <p:cNvPr id="10" name="Text 8"/>
          <p:cNvSpPr/>
          <p:nvPr/>
        </p:nvSpPr>
        <p:spPr>
          <a:xfrm>
            <a:off x="7428548" y="3872389"/>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How we bring intelligence to farming decisions.</a:t>
            </a:r>
            <a:endParaRPr lang="en-US" sz="1750" dirty="0"/>
          </a:p>
        </p:txBody>
      </p:sp>
      <p:sp>
        <p:nvSpPr>
          <p:cNvPr id="11" name="Text 9"/>
          <p:cNvSpPr/>
          <p:nvPr/>
        </p:nvSpPr>
        <p:spPr>
          <a:xfrm>
            <a:off x="793790" y="4632127"/>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03</a:t>
            </a:r>
            <a:endParaRPr lang="en-US" sz="1750" dirty="0"/>
          </a:p>
        </p:txBody>
      </p:sp>
      <p:sp>
        <p:nvSpPr>
          <p:cNvPr id="12" name="Shape 10"/>
          <p:cNvSpPr/>
          <p:nvPr/>
        </p:nvSpPr>
        <p:spPr>
          <a:xfrm>
            <a:off x="793790" y="4987171"/>
            <a:ext cx="6407944" cy="30480"/>
          </a:xfrm>
          <a:prstGeom prst="rect">
            <a:avLst/>
          </a:prstGeom>
          <a:solidFill>
            <a:srgbClr val="4950BC"/>
          </a:solidFill>
          <a:ln/>
        </p:spPr>
      </p:sp>
      <p:sp>
        <p:nvSpPr>
          <p:cNvPr id="13" name="Text 11"/>
          <p:cNvSpPr/>
          <p:nvPr/>
        </p:nvSpPr>
        <p:spPr>
          <a:xfrm>
            <a:off x="793790" y="5161478"/>
            <a:ext cx="5280541"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User Experience: From Input to Insight</a:t>
            </a:r>
            <a:endParaRPr lang="en-US" sz="2200" dirty="0"/>
          </a:p>
        </p:txBody>
      </p:sp>
      <p:sp>
        <p:nvSpPr>
          <p:cNvPr id="14" name="Text 12"/>
          <p:cNvSpPr/>
          <p:nvPr/>
        </p:nvSpPr>
        <p:spPr>
          <a:xfrm>
            <a:off x="793790" y="5651897"/>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 walk-through of the farmer-friendly interface.</a:t>
            </a:r>
            <a:endParaRPr lang="en-US" sz="1750" dirty="0"/>
          </a:p>
        </p:txBody>
      </p:sp>
      <p:sp>
        <p:nvSpPr>
          <p:cNvPr id="15" name="Text 13"/>
          <p:cNvSpPr/>
          <p:nvPr/>
        </p:nvSpPr>
        <p:spPr>
          <a:xfrm>
            <a:off x="7428548" y="4632127"/>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04</a:t>
            </a:r>
            <a:endParaRPr lang="en-US" sz="1750" dirty="0"/>
          </a:p>
        </p:txBody>
      </p:sp>
      <p:sp>
        <p:nvSpPr>
          <p:cNvPr id="16" name="Shape 14"/>
          <p:cNvSpPr/>
          <p:nvPr/>
        </p:nvSpPr>
        <p:spPr>
          <a:xfrm>
            <a:off x="7428548" y="4987171"/>
            <a:ext cx="6408063" cy="30480"/>
          </a:xfrm>
          <a:prstGeom prst="rect">
            <a:avLst/>
          </a:prstGeom>
          <a:solidFill>
            <a:srgbClr val="4950BC"/>
          </a:solidFill>
          <a:ln/>
        </p:spPr>
      </p:sp>
      <p:sp>
        <p:nvSpPr>
          <p:cNvPr id="17" name="Text 15"/>
          <p:cNvSpPr/>
          <p:nvPr/>
        </p:nvSpPr>
        <p:spPr>
          <a:xfrm>
            <a:off x="7428548" y="516147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Impact &amp; Next Steps</a:t>
            </a:r>
            <a:endParaRPr lang="en-US" sz="2200" dirty="0"/>
          </a:p>
        </p:txBody>
      </p:sp>
      <p:sp>
        <p:nvSpPr>
          <p:cNvPr id="18" name="Text 16"/>
          <p:cNvSpPr/>
          <p:nvPr/>
        </p:nvSpPr>
        <p:spPr>
          <a:xfrm>
            <a:off x="7428548" y="5651897"/>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Vision for a thriving agricultural future.</a:t>
            </a:r>
            <a:endParaRPr lang="en-US" sz="1750" dirty="0"/>
          </a:p>
        </p:txBody>
      </p:sp>
      <p:sp>
        <p:nvSpPr>
          <p:cNvPr id="19" name="Rectangle 18">
            <a:extLst>
              <a:ext uri="{FF2B5EF4-FFF2-40B4-BE49-F238E27FC236}">
                <a16:creationId xmlns:a16="http://schemas.microsoft.com/office/drawing/2014/main" id="{011E218B-85EE-3CB1-995E-F3D65693D61A}"/>
              </a:ext>
            </a:extLst>
          </p:cNvPr>
          <p:cNvSpPr/>
          <p:nvPr/>
        </p:nvSpPr>
        <p:spPr>
          <a:xfrm>
            <a:off x="12668250" y="7639050"/>
            <a:ext cx="1866900" cy="59055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71500" y="448985"/>
            <a:ext cx="13487400" cy="1408509"/>
          </a:xfrm>
          <a:prstGeom prst="rect">
            <a:avLst/>
          </a:prstGeom>
          <a:noFill/>
          <a:ln/>
        </p:spPr>
        <p:txBody>
          <a:bodyPr wrap="square" lIns="0" tIns="0" rIns="0" bIns="0" rtlCol="0" anchor="t"/>
          <a:lstStyle/>
          <a:p>
            <a:pPr marL="0" indent="0" algn="l">
              <a:lnSpc>
                <a:spcPts val="5500"/>
              </a:lnSpc>
              <a:buNone/>
            </a:pPr>
            <a:r>
              <a:rPr lang="en-US" sz="4400" b="1" dirty="0">
                <a:solidFill>
                  <a:srgbClr val="000000"/>
                </a:solidFill>
                <a:latin typeface="Inter Bold" pitchFamily="34" charset="0"/>
                <a:ea typeface="Inter Bold" pitchFamily="34" charset="-122"/>
                <a:cs typeface="Inter Bold" pitchFamily="34" charset="-120"/>
              </a:rPr>
              <a:t>Navigating the complex world of farming decisions.</a:t>
            </a:r>
            <a:endParaRPr lang="en-US" sz="4400" dirty="0"/>
          </a:p>
        </p:txBody>
      </p:sp>
      <p:sp>
        <p:nvSpPr>
          <p:cNvPr id="3" name="Text 1"/>
          <p:cNvSpPr/>
          <p:nvPr/>
        </p:nvSpPr>
        <p:spPr>
          <a:xfrm>
            <a:off x="571500" y="2249329"/>
            <a:ext cx="6544508" cy="1044416"/>
          </a:xfrm>
          <a:prstGeom prst="rect">
            <a:avLst/>
          </a:prstGeom>
          <a:noFill/>
          <a:ln/>
        </p:spPr>
        <p:txBody>
          <a:bodyPr wrap="square" lIns="0" tIns="0" rIns="0" bIns="0" rtlCol="0" anchor="t"/>
          <a:lstStyle/>
          <a:p>
            <a:pPr marL="0" indent="0" algn="l">
              <a:lnSpc>
                <a:spcPts val="2050"/>
              </a:lnSpc>
              <a:buNone/>
            </a:pPr>
            <a:r>
              <a:rPr lang="en-US" sz="1250" dirty="0">
                <a:solidFill>
                  <a:srgbClr val="272525"/>
                </a:solidFill>
                <a:latin typeface="Inter" pitchFamily="34" charset="0"/>
                <a:ea typeface="Inter" pitchFamily="34" charset="-122"/>
                <a:cs typeface="Inter" pitchFamily="34" charset="-120"/>
              </a:rPr>
              <a:t>Small farmers often rely on traditional knowledge, which can be vulnerable to unpredictable weather, changing market dynamics, and evolving soil conditions. Making informed decisions about what to plant is crucial for yield and profitability, yet often lacks precise data.</a:t>
            </a:r>
            <a:endParaRPr lang="en-US" sz="1250" dirty="0"/>
          </a:p>
        </p:txBody>
      </p:sp>
      <p:pic>
        <p:nvPicPr>
          <p:cNvPr id="4" name="Image 0" descr="preencoded.png"/>
          <p:cNvPicPr>
            <a:picLocks noChangeAspect="1"/>
          </p:cNvPicPr>
          <p:nvPr/>
        </p:nvPicPr>
        <p:blipFill>
          <a:blip r:embed="rId3"/>
          <a:stretch>
            <a:fillRect/>
          </a:stretch>
        </p:blipFill>
        <p:spPr>
          <a:xfrm>
            <a:off x="7522012" y="2286000"/>
            <a:ext cx="6544508" cy="6544508"/>
          </a:xfrm>
          <a:prstGeom prst="rect">
            <a:avLst/>
          </a:prstGeom>
        </p:spPr>
      </p:pic>
      <p:sp>
        <p:nvSpPr>
          <p:cNvPr id="5" name="Rectangle 4">
            <a:extLst>
              <a:ext uri="{FF2B5EF4-FFF2-40B4-BE49-F238E27FC236}">
                <a16:creationId xmlns:a16="http://schemas.microsoft.com/office/drawing/2014/main" id="{1B96EEE7-5755-745B-A099-8C1D851FD276}"/>
              </a:ext>
            </a:extLst>
          </p:cNvPr>
          <p:cNvSpPr/>
          <p:nvPr/>
        </p:nvSpPr>
        <p:spPr>
          <a:xfrm>
            <a:off x="14066520" y="7639050"/>
            <a:ext cx="468630" cy="59055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21613" y="409813"/>
            <a:ext cx="5147905" cy="465773"/>
          </a:xfrm>
          <a:prstGeom prst="rect">
            <a:avLst/>
          </a:prstGeom>
          <a:noFill/>
          <a:ln/>
        </p:spPr>
        <p:txBody>
          <a:bodyPr wrap="none" lIns="0" tIns="0" rIns="0" bIns="0" rtlCol="0" anchor="t"/>
          <a:lstStyle/>
          <a:p>
            <a:pPr marL="0" indent="0" algn="l">
              <a:lnSpc>
                <a:spcPts val="3650"/>
              </a:lnSpc>
              <a:buNone/>
            </a:pPr>
            <a:r>
              <a:rPr lang="en-US" sz="2900" b="1" dirty="0">
                <a:solidFill>
                  <a:srgbClr val="000000"/>
                </a:solidFill>
                <a:latin typeface="Inter Bold" pitchFamily="34" charset="0"/>
                <a:ea typeface="Inter Bold" pitchFamily="34" charset="-122"/>
                <a:cs typeface="Inter Bold" pitchFamily="34" charset="-120"/>
              </a:rPr>
              <a:t>Introducing: AI Crop Planner</a:t>
            </a:r>
            <a:endParaRPr lang="en-US" sz="2900" dirty="0"/>
          </a:p>
        </p:txBody>
      </p:sp>
      <p:pic>
        <p:nvPicPr>
          <p:cNvPr id="3" name="Image 0" descr="preencoded.png"/>
          <p:cNvPicPr>
            <a:picLocks noChangeAspect="1"/>
          </p:cNvPicPr>
          <p:nvPr/>
        </p:nvPicPr>
        <p:blipFill>
          <a:blip r:embed="rId3"/>
          <a:stretch>
            <a:fillRect/>
          </a:stretch>
        </p:blipFill>
        <p:spPr>
          <a:xfrm>
            <a:off x="521613" y="1266706"/>
            <a:ext cx="6611779" cy="6611779"/>
          </a:xfrm>
          <a:prstGeom prst="rect">
            <a:avLst/>
          </a:prstGeom>
        </p:spPr>
      </p:pic>
      <p:sp>
        <p:nvSpPr>
          <p:cNvPr id="4" name="Text 1"/>
          <p:cNvSpPr/>
          <p:nvPr/>
        </p:nvSpPr>
        <p:spPr>
          <a:xfrm>
            <a:off x="7504628" y="1233130"/>
            <a:ext cx="6611779" cy="715447"/>
          </a:xfrm>
          <a:prstGeom prst="rect">
            <a:avLst/>
          </a:prstGeom>
          <a:noFill/>
          <a:ln/>
        </p:spPr>
        <p:txBody>
          <a:bodyPr wrap="square" lIns="0" tIns="0" rIns="0" bIns="0" rtlCol="0" anchor="t"/>
          <a:lstStyle/>
          <a:p>
            <a:pPr marL="0" indent="0" algn="l">
              <a:lnSpc>
                <a:spcPts val="1850"/>
              </a:lnSpc>
              <a:buNone/>
            </a:pPr>
            <a:r>
              <a:rPr lang="en-US" sz="1150" dirty="0">
                <a:solidFill>
                  <a:srgbClr val="272525"/>
                </a:solidFill>
                <a:latin typeface="Inter" pitchFamily="34" charset="0"/>
                <a:ea typeface="Inter" pitchFamily="34" charset="-122"/>
                <a:cs typeface="Inter" pitchFamily="34" charset="-120"/>
              </a:rPr>
              <a:t>Our AI Crop Planner is a responsive web application designed to empower small farmers with data-driven insights. By analyzing key agricultural factors, it provides intelligent crop recommendations to optimize yields and boost profits.</a:t>
            </a:r>
            <a:endParaRPr lang="en-US" sz="1150" dirty="0"/>
          </a:p>
        </p:txBody>
      </p:sp>
      <p:sp>
        <p:nvSpPr>
          <p:cNvPr id="5" name="Shape 2"/>
          <p:cNvSpPr/>
          <p:nvPr/>
        </p:nvSpPr>
        <p:spPr>
          <a:xfrm>
            <a:off x="521613" y="8213765"/>
            <a:ext cx="4429720" cy="889159"/>
          </a:xfrm>
          <a:prstGeom prst="roundRect">
            <a:avLst>
              <a:gd name="adj" fmla="val 8227"/>
            </a:avLst>
          </a:prstGeom>
          <a:solidFill>
            <a:srgbClr val="FFFFFF"/>
          </a:solidFill>
          <a:ln w="15240">
            <a:solidFill>
              <a:srgbClr val="C0C1D7"/>
            </a:solidFill>
            <a:prstDash val="solid"/>
          </a:ln>
        </p:spPr>
      </p:sp>
      <p:sp>
        <p:nvSpPr>
          <p:cNvPr id="6" name="Shape 3"/>
          <p:cNvSpPr/>
          <p:nvPr/>
        </p:nvSpPr>
        <p:spPr>
          <a:xfrm>
            <a:off x="506373" y="8213765"/>
            <a:ext cx="60960" cy="889159"/>
          </a:xfrm>
          <a:prstGeom prst="roundRect">
            <a:avLst>
              <a:gd name="adj" fmla="val 102700"/>
            </a:avLst>
          </a:prstGeom>
          <a:solidFill>
            <a:srgbClr val="4950BC"/>
          </a:solidFill>
          <a:ln/>
        </p:spPr>
      </p:sp>
      <p:sp>
        <p:nvSpPr>
          <p:cNvPr id="7" name="Text 4"/>
          <p:cNvSpPr/>
          <p:nvPr/>
        </p:nvSpPr>
        <p:spPr>
          <a:xfrm>
            <a:off x="731520" y="8377952"/>
            <a:ext cx="2291834" cy="232886"/>
          </a:xfrm>
          <a:prstGeom prst="rect">
            <a:avLst/>
          </a:prstGeom>
          <a:noFill/>
          <a:ln/>
        </p:spPr>
        <p:txBody>
          <a:bodyPr wrap="none" lIns="0" tIns="0" rIns="0" bIns="0" rtlCol="0" anchor="t"/>
          <a:lstStyle/>
          <a:p>
            <a:pPr marL="0" indent="0" algn="l">
              <a:lnSpc>
                <a:spcPts val="1800"/>
              </a:lnSpc>
              <a:buNone/>
            </a:pPr>
            <a:r>
              <a:rPr lang="en-US" sz="1450" b="1" dirty="0">
                <a:solidFill>
                  <a:srgbClr val="272525"/>
                </a:solidFill>
                <a:latin typeface="Inter Bold" pitchFamily="34" charset="0"/>
                <a:ea typeface="Inter Bold" pitchFamily="34" charset="-122"/>
                <a:cs typeface="Inter Bold" pitchFamily="34" charset="-120"/>
              </a:rPr>
              <a:t>Smart Recommendations</a:t>
            </a:r>
            <a:endParaRPr lang="en-US" sz="1450" dirty="0"/>
          </a:p>
        </p:txBody>
      </p:sp>
      <p:sp>
        <p:nvSpPr>
          <p:cNvPr id="8" name="Text 5"/>
          <p:cNvSpPr/>
          <p:nvPr/>
        </p:nvSpPr>
        <p:spPr>
          <a:xfrm>
            <a:off x="731520" y="8700254"/>
            <a:ext cx="4055626" cy="238482"/>
          </a:xfrm>
          <a:prstGeom prst="rect">
            <a:avLst/>
          </a:prstGeom>
          <a:noFill/>
          <a:ln/>
        </p:spPr>
        <p:txBody>
          <a:bodyPr wrap="none" lIns="0" tIns="0" rIns="0" bIns="0" rtlCol="0" anchor="t"/>
          <a:lstStyle/>
          <a:p>
            <a:pPr marL="0" indent="0" algn="l">
              <a:lnSpc>
                <a:spcPts val="1850"/>
              </a:lnSpc>
              <a:buNone/>
            </a:pPr>
            <a:r>
              <a:rPr lang="en-US" sz="1150" dirty="0">
                <a:solidFill>
                  <a:srgbClr val="272525"/>
                </a:solidFill>
                <a:latin typeface="Inter" pitchFamily="34" charset="0"/>
                <a:ea typeface="Inter" pitchFamily="34" charset="-122"/>
                <a:cs typeface="Inter" pitchFamily="34" charset="-120"/>
              </a:rPr>
              <a:t>Analyzes soil, irrigation, land size, and location.</a:t>
            </a:r>
            <a:endParaRPr lang="en-US" sz="1150" dirty="0"/>
          </a:p>
        </p:txBody>
      </p:sp>
      <p:sp>
        <p:nvSpPr>
          <p:cNvPr id="9" name="Shape 6"/>
          <p:cNvSpPr/>
          <p:nvPr/>
        </p:nvSpPr>
        <p:spPr>
          <a:xfrm>
            <a:off x="5100280" y="8213765"/>
            <a:ext cx="4429720" cy="889159"/>
          </a:xfrm>
          <a:prstGeom prst="roundRect">
            <a:avLst>
              <a:gd name="adj" fmla="val 8227"/>
            </a:avLst>
          </a:prstGeom>
          <a:solidFill>
            <a:srgbClr val="FFFFFF"/>
          </a:solidFill>
          <a:ln w="15240">
            <a:solidFill>
              <a:srgbClr val="C0C1D7"/>
            </a:solidFill>
            <a:prstDash val="solid"/>
          </a:ln>
        </p:spPr>
      </p:sp>
      <p:sp>
        <p:nvSpPr>
          <p:cNvPr id="10" name="Shape 7"/>
          <p:cNvSpPr/>
          <p:nvPr/>
        </p:nvSpPr>
        <p:spPr>
          <a:xfrm>
            <a:off x="5085040" y="8213765"/>
            <a:ext cx="60960" cy="889159"/>
          </a:xfrm>
          <a:prstGeom prst="roundRect">
            <a:avLst>
              <a:gd name="adj" fmla="val 102700"/>
            </a:avLst>
          </a:prstGeom>
          <a:solidFill>
            <a:srgbClr val="4950BC"/>
          </a:solidFill>
          <a:ln/>
        </p:spPr>
      </p:sp>
      <p:sp>
        <p:nvSpPr>
          <p:cNvPr id="11" name="Text 8"/>
          <p:cNvSpPr/>
          <p:nvPr/>
        </p:nvSpPr>
        <p:spPr>
          <a:xfrm>
            <a:off x="5310187" y="8377952"/>
            <a:ext cx="1863209" cy="232886"/>
          </a:xfrm>
          <a:prstGeom prst="rect">
            <a:avLst/>
          </a:prstGeom>
          <a:noFill/>
          <a:ln/>
        </p:spPr>
        <p:txBody>
          <a:bodyPr wrap="none" lIns="0" tIns="0" rIns="0" bIns="0" rtlCol="0" anchor="t"/>
          <a:lstStyle/>
          <a:p>
            <a:pPr marL="0" indent="0" algn="l">
              <a:lnSpc>
                <a:spcPts val="1800"/>
              </a:lnSpc>
              <a:buNone/>
            </a:pPr>
            <a:r>
              <a:rPr lang="en-US" sz="1450" b="1" dirty="0">
                <a:solidFill>
                  <a:srgbClr val="272525"/>
                </a:solidFill>
                <a:latin typeface="Inter Bold" pitchFamily="34" charset="0"/>
                <a:ea typeface="Inter Bold" pitchFamily="34" charset="-122"/>
                <a:cs typeface="Inter Bold" pitchFamily="34" charset="-120"/>
              </a:rPr>
              <a:t>Real-time Data</a:t>
            </a:r>
            <a:endParaRPr lang="en-US" sz="1450" dirty="0"/>
          </a:p>
        </p:txBody>
      </p:sp>
      <p:sp>
        <p:nvSpPr>
          <p:cNvPr id="12" name="Text 9"/>
          <p:cNvSpPr/>
          <p:nvPr/>
        </p:nvSpPr>
        <p:spPr>
          <a:xfrm>
            <a:off x="5310187" y="8700254"/>
            <a:ext cx="4055626" cy="238482"/>
          </a:xfrm>
          <a:prstGeom prst="rect">
            <a:avLst/>
          </a:prstGeom>
          <a:noFill/>
          <a:ln/>
        </p:spPr>
        <p:txBody>
          <a:bodyPr wrap="none" lIns="0" tIns="0" rIns="0" bIns="0" rtlCol="0" anchor="t"/>
          <a:lstStyle/>
          <a:p>
            <a:pPr marL="0" indent="0" algn="l">
              <a:lnSpc>
                <a:spcPts val="1850"/>
              </a:lnSpc>
              <a:buNone/>
            </a:pPr>
            <a:r>
              <a:rPr lang="en-US" sz="1150" dirty="0">
                <a:solidFill>
                  <a:srgbClr val="272525"/>
                </a:solidFill>
                <a:latin typeface="Inter" pitchFamily="34" charset="0"/>
                <a:ea typeface="Inter" pitchFamily="34" charset="-122"/>
                <a:cs typeface="Inter" pitchFamily="34" charset="-120"/>
              </a:rPr>
              <a:t>Integrates live weather and market price trends.</a:t>
            </a:r>
            <a:endParaRPr lang="en-US" sz="1150" dirty="0"/>
          </a:p>
        </p:txBody>
      </p:sp>
      <p:sp>
        <p:nvSpPr>
          <p:cNvPr id="13" name="Shape 10"/>
          <p:cNvSpPr/>
          <p:nvPr/>
        </p:nvSpPr>
        <p:spPr>
          <a:xfrm>
            <a:off x="9678948" y="8213765"/>
            <a:ext cx="4429720" cy="889159"/>
          </a:xfrm>
          <a:prstGeom prst="roundRect">
            <a:avLst>
              <a:gd name="adj" fmla="val 8227"/>
            </a:avLst>
          </a:prstGeom>
          <a:solidFill>
            <a:srgbClr val="FFFFFF"/>
          </a:solidFill>
          <a:ln w="15240">
            <a:solidFill>
              <a:srgbClr val="C0C1D7"/>
            </a:solidFill>
            <a:prstDash val="solid"/>
          </a:ln>
        </p:spPr>
      </p:sp>
      <p:sp>
        <p:nvSpPr>
          <p:cNvPr id="14" name="Shape 11"/>
          <p:cNvSpPr/>
          <p:nvPr/>
        </p:nvSpPr>
        <p:spPr>
          <a:xfrm>
            <a:off x="9663708" y="8213765"/>
            <a:ext cx="60960" cy="889159"/>
          </a:xfrm>
          <a:prstGeom prst="roundRect">
            <a:avLst>
              <a:gd name="adj" fmla="val 102700"/>
            </a:avLst>
          </a:prstGeom>
          <a:solidFill>
            <a:srgbClr val="4950BC"/>
          </a:solidFill>
          <a:ln/>
        </p:spPr>
      </p:sp>
      <p:sp>
        <p:nvSpPr>
          <p:cNvPr id="15" name="Text 12"/>
          <p:cNvSpPr/>
          <p:nvPr/>
        </p:nvSpPr>
        <p:spPr>
          <a:xfrm>
            <a:off x="9888855" y="8377952"/>
            <a:ext cx="2338149" cy="232886"/>
          </a:xfrm>
          <a:prstGeom prst="rect">
            <a:avLst/>
          </a:prstGeom>
          <a:noFill/>
          <a:ln/>
        </p:spPr>
        <p:txBody>
          <a:bodyPr wrap="none" lIns="0" tIns="0" rIns="0" bIns="0" rtlCol="0" anchor="t"/>
          <a:lstStyle/>
          <a:p>
            <a:pPr marL="0" indent="0" algn="l">
              <a:lnSpc>
                <a:spcPts val="1800"/>
              </a:lnSpc>
              <a:buNone/>
            </a:pPr>
            <a:r>
              <a:rPr lang="en-US" sz="1450" b="1" dirty="0">
                <a:solidFill>
                  <a:srgbClr val="272525"/>
                </a:solidFill>
                <a:latin typeface="Inter Bold" pitchFamily="34" charset="0"/>
                <a:ea typeface="Inter Bold" pitchFamily="34" charset="-122"/>
                <a:cs typeface="Inter Bold" pitchFamily="34" charset="-120"/>
              </a:rPr>
              <a:t>Farmer-Friendly Interface</a:t>
            </a:r>
            <a:endParaRPr lang="en-US" sz="1450" dirty="0"/>
          </a:p>
        </p:txBody>
      </p:sp>
      <p:sp>
        <p:nvSpPr>
          <p:cNvPr id="16" name="Text 13"/>
          <p:cNvSpPr/>
          <p:nvPr/>
        </p:nvSpPr>
        <p:spPr>
          <a:xfrm>
            <a:off x="9888855" y="8700254"/>
            <a:ext cx="4055626" cy="238482"/>
          </a:xfrm>
          <a:prstGeom prst="rect">
            <a:avLst/>
          </a:prstGeom>
          <a:noFill/>
          <a:ln/>
        </p:spPr>
        <p:txBody>
          <a:bodyPr wrap="none" lIns="0" tIns="0" rIns="0" bIns="0" rtlCol="0" anchor="t"/>
          <a:lstStyle/>
          <a:p>
            <a:pPr marL="0" indent="0" algn="l">
              <a:lnSpc>
                <a:spcPts val="1850"/>
              </a:lnSpc>
              <a:buNone/>
            </a:pPr>
            <a:r>
              <a:rPr lang="en-US" sz="1150" dirty="0">
                <a:solidFill>
                  <a:srgbClr val="272525"/>
                </a:solidFill>
                <a:latin typeface="Inter" pitchFamily="34" charset="0"/>
                <a:ea typeface="Inter" pitchFamily="34" charset="-122"/>
                <a:cs typeface="Inter" pitchFamily="34" charset="-120"/>
              </a:rPr>
              <a:t>Simple, intuitive design for easy use on any device.</a:t>
            </a:r>
            <a:endParaRPr lang="en-US" sz="1150" dirty="0"/>
          </a:p>
        </p:txBody>
      </p:sp>
      <p:sp>
        <p:nvSpPr>
          <p:cNvPr id="17" name="Rectangle 16">
            <a:extLst>
              <a:ext uri="{FF2B5EF4-FFF2-40B4-BE49-F238E27FC236}">
                <a16:creationId xmlns:a16="http://schemas.microsoft.com/office/drawing/2014/main" id="{4762470B-2F7E-D353-0539-F25FCD5E324D}"/>
              </a:ext>
            </a:extLst>
          </p:cNvPr>
          <p:cNvSpPr/>
          <p:nvPr/>
        </p:nvSpPr>
        <p:spPr>
          <a:xfrm>
            <a:off x="12668250" y="7639050"/>
            <a:ext cx="1866900" cy="59055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1133" y="1066205"/>
            <a:ext cx="7694533" cy="1294209"/>
          </a:xfrm>
          <a:prstGeom prst="rect">
            <a:avLst/>
          </a:prstGeom>
          <a:noFill/>
          <a:ln/>
        </p:spPr>
        <p:txBody>
          <a:bodyPr wrap="square" lIns="0" tIns="0" rIns="0" bIns="0" rtlCol="0" anchor="t"/>
          <a:lstStyle/>
          <a:p>
            <a:pPr marL="0" indent="0" algn="ctr">
              <a:lnSpc>
                <a:spcPts val="5050"/>
              </a:lnSpc>
              <a:buNone/>
            </a:pPr>
            <a:r>
              <a:rPr lang="en-US" sz="4050" b="1" dirty="0">
                <a:solidFill>
                  <a:srgbClr val="000000"/>
                </a:solidFill>
                <a:latin typeface="Inter Bold" pitchFamily="34" charset="0"/>
                <a:ea typeface="Inter Bold" pitchFamily="34" charset="-122"/>
                <a:cs typeface="Inter Bold" pitchFamily="34" charset="-120"/>
              </a:rPr>
              <a:t>How it works: A seamless user journey</a:t>
            </a:r>
            <a:endParaRPr lang="en-US" sz="4050" dirty="0"/>
          </a:p>
        </p:txBody>
      </p:sp>
      <p:sp>
        <p:nvSpPr>
          <p:cNvPr id="4" name="Shape 1"/>
          <p:cNvSpPr/>
          <p:nvPr/>
        </p:nvSpPr>
        <p:spPr>
          <a:xfrm>
            <a:off x="6444020" y="2670929"/>
            <a:ext cx="22860" cy="4492466"/>
          </a:xfrm>
          <a:prstGeom prst="roundRect">
            <a:avLst>
              <a:gd name="adj" fmla="val 380460"/>
            </a:avLst>
          </a:prstGeom>
          <a:solidFill>
            <a:srgbClr val="C0C1D7"/>
          </a:solidFill>
          <a:ln/>
        </p:spPr>
      </p:sp>
      <p:sp>
        <p:nvSpPr>
          <p:cNvPr id="5" name="Shape 2"/>
          <p:cNvSpPr/>
          <p:nvPr/>
        </p:nvSpPr>
        <p:spPr>
          <a:xfrm>
            <a:off x="6654105" y="2892385"/>
            <a:ext cx="621149" cy="22860"/>
          </a:xfrm>
          <a:prstGeom prst="roundRect">
            <a:avLst>
              <a:gd name="adj" fmla="val 380460"/>
            </a:avLst>
          </a:prstGeom>
          <a:solidFill>
            <a:srgbClr val="C0C1D7"/>
          </a:solidFill>
          <a:ln/>
        </p:spPr>
      </p:sp>
      <p:sp>
        <p:nvSpPr>
          <p:cNvPr id="6" name="Shape 3"/>
          <p:cNvSpPr/>
          <p:nvPr/>
        </p:nvSpPr>
        <p:spPr>
          <a:xfrm>
            <a:off x="6211074" y="2670929"/>
            <a:ext cx="465892" cy="465892"/>
          </a:xfrm>
          <a:prstGeom prst="roundRect">
            <a:avLst>
              <a:gd name="adj" fmla="val 18668"/>
            </a:avLst>
          </a:prstGeom>
          <a:solidFill>
            <a:srgbClr val="DADBF1"/>
          </a:solidFill>
          <a:ln w="7620">
            <a:solidFill>
              <a:srgbClr val="C0C1D7"/>
            </a:solidFill>
            <a:prstDash val="solid"/>
          </a:ln>
        </p:spPr>
      </p:sp>
      <p:sp>
        <p:nvSpPr>
          <p:cNvPr id="7" name="Text 4"/>
          <p:cNvSpPr/>
          <p:nvPr/>
        </p:nvSpPr>
        <p:spPr>
          <a:xfrm>
            <a:off x="6288703" y="2709684"/>
            <a:ext cx="310515" cy="388263"/>
          </a:xfrm>
          <a:prstGeom prst="rect">
            <a:avLst/>
          </a:prstGeom>
          <a:noFill/>
          <a:ln/>
        </p:spPr>
        <p:txBody>
          <a:bodyPr wrap="none" lIns="0" tIns="0" rIns="0" bIns="0" rtlCol="0" anchor="t"/>
          <a:lstStyle/>
          <a:p>
            <a:pPr marL="0" indent="0" algn="ctr">
              <a:lnSpc>
                <a:spcPts val="2400"/>
              </a:lnSpc>
              <a:buNone/>
            </a:pPr>
            <a:r>
              <a:rPr lang="en-US" sz="2400" b="1" dirty="0">
                <a:solidFill>
                  <a:srgbClr val="272525"/>
                </a:solidFill>
                <a:latin typeface="Inter Bold" pitchFamily="34" charset="0"/>
                <a:ea typeface="Inter Bold" pitchFamily="34" charset="-122"/>
                <a:cs typeface="Inter Bold" pitchFamily="34" charset="-120"/>
              </a:rPr>
              <a:t>1</a:t>
            </a:r>
            <a:endParaRPr lang="en-US" sz="2400" dirty="0"/>
          </a:p>
        </p:txBody>
      </p:sp>
      <p:sp>
        <p:nvSpPr>
          <p:cNvPr id="8" name="Text 5"/>
          <p:cNvSpPr/>
          <p:nvPr/>
        </p:nvSpPr>
        <p:spPr>
          <a:xfrm>
            <a:off x="7479387" y="2738199"/>
            <a:ext cx="6426279" cy="662464"/>
          </a:xfrm>
          <a:prstGeom prst="rect">
            <a:avLst/>
          </a:prstGeom>
          <a:noFill/>
          <a:ln/>
        </p:spPr>
        <p:txBody>
          <a:bodyPr wrap="square" lIns="0" tIns="0" rIns="0" bIns="0" rtlCol="0" anchor="t"/>
          <a:lstStyle/>
          <a:p>
            <a:pPr marL="0" indent="0" algn="l">
              <a:lnSpc>
                <a:spcPts val="2600"/>
              </a:lnSpc>
              <a:buNone/>
            </a:pPr>
            <a:r>
              <a:rPr lang="en-US" sz="1600" b="1" dirty="0">
                <a:solidFill>
                  <a:srgbClr val="FFD700"/>
                </a:solidFill>
                <a:latin typeface="Inter" pitchFamily="34" charset="0"/>
                <a:ea typeface="Inter" pitchFamily="34" charset="-122"/>
                <a:cs typeface="Inter" pitchFamily="34" charset="-120"/>
              </a:rPr>
              <a:t>1. Farmer Input Form:</a:t>
            </a:r>
            <a:r>
              <a:rPr lang="en-US" sz="1600" dirty="0">
                <a:solidFill>
                  <a:srgbClr val="272525"/>
                </a:solidFill>
                <a:latin typeface="Inter" pitchFamily="34" charset="0"/>
                <a:ea typeface="Inter" pitchFamily="34" charset="-122"/>
                <a:cs typeface="Inter" pitchFamily="34" charset="-120"/>
              </a:rPr>
              <a:t> Farmers enter details like location, land size, soil type, and irrigation method into a simple form.</a:t>
            </a:r>
            <a:endParaRPr lang="en-US" sz="1600" dirty="0"/>
          </a:p>
        </p:txBody>
      </p:sp>
      <p:sp>
        <p:nvSpPr>
          <p:cNvPr id="9" name="Shape 6"/>
          <p:cNvSpPr/>
          <p:nvPr/>
        </p:nvSpPr>
        <p:spPr>
          <a:xfrm>
            <a:off x="6654105" y="4036219"/>
            <a:ext cx="621149" cy="22860"/>
          </a:xfrm>
          <a:prstGeom prst="roundRect">
            <a:avLst>
              <a:gd name="adj" fmla="val 380460"/>
            </a:avLst>
          </a:prstGeom>
          <a:solidFill>
            <a:srgbClr val="C0C1D7"/>
          </a:solidFill>
          <a:ln/>
        </p:spPr>
      </p:sp>
      <p:sp>
        <p:nvSpPr>
          <p:cNvPr id="10" name="Shape 7"/>
          <p:cNvSpPr/>
          <p:nvPr/>
        </p:nvSpPr>
        <p:spPr>
          <a:xfrm>
            <a:off x="6211074" y="3814762"/>
            <a:ext cx="465892" cy="465892"/>
          </a:xfrm>
          <a:prstGeom prst="roundRect">
            <a:avLst>
              <a:gd name="adj" fmla="val 18668"/>
            </a:avLst>
          </a:prstGeom>
          <a:solidFill>
            <a:srgbClr val="DADBF1"/>
          </a:solidFill>
          <a:ln w="7620">
            <a:solidFill>
              <a:srgbClr val="C0C1D7"/>
            </a:solidFill>
            <a:prstDash val="solid"/>
          </a:ln>
        </p:spPr>
      </p:sp>
      <p:sp>
        <p:nvSpPr>
          <p:cNvPr id="11" name="Text 8"/>
          <p:cNvSpPr/>
          <p:nvPr/>
        </p:nvSpPr>
        <p:spPr>
          <a:xfrm>
            <a:off x="6288703" y="3853517"/>
            <a:ext cx="310515" cy="388263"/>
          </a:xfrm>
          <a:prstGeom prst="rect">
            <a:avLst/>
          </a:prstGeom>
          <a:noFill/>
          <a:ln/>
        </p:spPr>
        <p:txBody>
          <a:bodyPr wrap="none" lIns="0" tIns="0" rIns="0" bIns="0" rtlCol="0" anchor="t"/>
          <a:lstStyle/>
          <a:p>
            <a:pPr marL="0" indent="0" algn="ctr">
              <a:lnSpc>
                <a:spcPts val="2400"/>
              </a:lnSpc>
              <a:buNone/>
            </a:pPr>
            <a:r>
              <a:rPr lang="en-US" sz="2400" b="1" dirty="0">
                <a:solidFill>
                  <a:srgbClr val="272525"/>
                </a:solidFill>
                <a:latin typeface="Inter Bold" pitchFamily="34" charset="0"/>
                <a:ea typeface="Inter Bold" pitchFamily="34" charset="-122"/>
                <a:cs typeface="Inter Bold" pitchFamily="34" charset="-120"/>
              </a:rPr>
              <a:t>2</a:t>
            </a:r>
            <a:endParaRPr lang="en-US" sz="2400" dirty="0"/>
          </a:p>
        </p:txBody>
      </p:sp>
      <p:sp>
        <p:nvSpPr>
          <p:cNvPr id="12" name="Text 9"/>
          <p:cNvSpPr/>
          <p:nvPr/>
        </p:nvSpPr>
        <p:spPr>
          <a:xfrm>
            <a:off x="7479387" y="3882033"/>
            <a:ext cx="6426279" cy="993696"/>
          </a:xfrm>
          <a:prstGeom prst="rect">
            <a:avLst/>
          </a:prstGeom>
          <a:noFill/>
          <a:ln/>
        </p:spPr>
        <p:txBody>
          <a:bodyPr wrap="square" lIns="0" tIns="0" rIns="0" bIns="0" rtlCol="0" anchor="t"/>
          <a:lstStyle/>
          <a:p>
            <a:pPr marL="0" indent="0" algn="l">
              <a:lnSpc>
                <a:spcPts val="2600"/>
              </a:lnSpc>
              <a:buNone/>
            </a:pPr>
            <a:r>
              <a:rPr lang="en-US" sz="1600" b="1" dirty="0">
                <a:solidFill>
                  <a:srgbClr val="FFD700"/>
                </a:solidFill>
                <a:latin typeface="Inter" pitchFamily="34" charset="0"/>
                <a:ea typeface="Inter" pitchFamily="34" charset="-122"/>
                <a:cs typeface="Inter" pitchFamily="34" charset="-120"/>
              </a:rPr>
              <a:t>2. Backend Processing:</a:t>
            </a:r>
            <a:r>
              <a:rPr lang="en-US" sz="1600" dirty="0">
                <a:solidFill>
                  <a:srgbClr val="272525"/>
                </a:solidFill>
                <a:latin typeface="Inter" pitchFamily="34" charset="0"/>
                <a:ea typeface="Inter" pitchFamily="34" charset="-122"/>
                <a:cs typeface="Inter" pitchFamily="34" charset="-120"/>
              </a:rPr>
              <a:t> Our Flask API receives the input, fetches real-time weather and market data, and applies a smart recommendation engine.</a:t>
            </a:r>
            <a:endParaRPr lang="en-US" sz="1600" dirty="0"/>
          </a:p>
        </p:txBody>
      </p:sp>
      <p:sp>
        <p:nvSpPr>
          <p:cNvPr id="13" name="Shape 10"/>
          <p:cNvSpPr/>
          <p:nvPr/>
        </p:nvSpPr>
        <p:spPr>
          <a:xfrm>
            <a:off x="6654105" y="5511284"/>
            <a:ext cx="621149" cy="22860"/>
          </a:xfrm>
          <a:prstGeom prst="roundRect">
            <a:avLst>
              <a:gd name="adj" fmla="val 380460"/>
            </a:avLst>
          </a:prstGeom>
          <a:solidFill>
            <a:srgbClr val="C0C1D7"/>
          </a:solidFill>
          <a:ln/>
        </p:spPr>
      </p:sp>
      <p:sp>
        <p:nvSpPr>
          <p:cNvPr id="14" name="Shape 11"/>
          <p:cNvSpPr/>
          <p:nvPr/>
        </p:nvSpPr>
        <p:spPr>
          <a:xfrm>
            <a:off x="6211074" y="5289828"/>
            <a:ext cx="465892" cy="465892"/>
          </a:xfrm>
          <a:prstGeom prst="roundRect">
            <a:avLst>
              <a:gd name="adj" fmla="val 18668"/>
            </a:avLst>
          </a:prstGeom>
          <a:solidFill>
            <a:srgbClr val="DADBF1"/>
          </a:solidFill>
          <a:ln w="7620">
            <a:solidFill>
              <a:srgbClr val="C0C1D7"/>
            </a:solidFill>
            <a:prstDash val="solid"/>
          </a:ln>
        </p:spPr>
      </p:sp>
      <p:sp>
        <p:nvSpPr>
          <p:cNvPr id="15" name="Text 12"/>
          <p:cNvSpPr/>
          <p:nvPr/>
        </p:nvSpPr>
        <p:spPr>
          <a:xfrm>
            <a:off x="6288703" y="5328583"/>
            <a:ext cx="310515" cy="388263"/>
          </a:xfrm>
          <a:prstGeom prst="rect">
            <a:avLst/>
          </a:prstGeom>
          <a:noFill/>
          <a:ln/>
        </p:spPr>
        <p:txBody>
          <a:bodyPr wrap="none" lIns="0" tIns="0" rIns="0" bIns="0" rtlCol="0" anchor="t"/>
          <a:lstStyle/>
          <a:p>
            <a:pPr marL="0" indent="0" algn="ctr">
              <a:lnSpc>
                <a:spcPts val="2400"/>
              </a:lnSpc>
              <a:buNone/>
            </a:pPr>
            <a:r>
              <a:rPr lang="en-US" sz="2400" b="1" dirty="0">
                <a:solidFill>
                  <a:srgbClr val="272525"/>
                </a:solidFill>
                <a:latin typeface="Inter Bold" pitchFamily="34" charset="0"/>
                <a:ea typeface="Inter Bold" pitchFamily="34" charset="-122"/>
                <a:cs typeface="Inter Bold" pitchFamily="34" charset="-120"/>
              </a:rPr>
              <a:t>3</a:t>
            </a:r>
            <a:endParaRPr lang="en-US" sz="2400" dirty="0"/>
          </a:p>
        </p:txBody>
      </p:sp>
      <p:sp>
        <p:nvSpPr>
          <p:cNvPr id="16" name="Text 13"/>
          <p:cNvSpPr/>
          <p:nvPr/>
        </p:nvSpPr>
        <p:spPr>
          <a:xfrm>
            <a:off x="7479387" y="5357098"/>
            <a:ext cx="6426279" cy="662464"/>
          </a:xfrm>
          <a:prstGeom prst="rect">
            <a:avLst/>
          </a:prstGeom>
          <a:noFill/>
          <a:ln/>
        </p:spPr>
        <p:txBody>
          <a:bodyPr wrap="square" lIns="0" tIns="0" rIns="0" bIns="0" rtlCol="0" anchor="t"/>
          <a:lstStyle/>
          <a:p>
            <a:pPr marL="0" indent="0" algn="l">
              <a:lnSpc>
                <a:spcPts val="2600"/>
              </a:lnSpc>
              <a:buNone/>
            </a:pPr>
            <a:r>
              <a:rPr lang="en-US" sz="1600" b="1" dirty="0">
                <a:solidFill>
                  <a:srgbClr val="FFD700"/>
                </a:solidFill>
                <a:latin typeface="Inter" pitchFamily="34" charset="0"/>
                <a:ea typeface="Inter" pitchFamily="34" charset="-122"/>
                <a:cs typeface="Inter" pitchFamily="34" charset="-120"/>
              </a:rPr>
              <a:t>3. Instant Recommendations:</a:t>
            </a:r>
            <a:r>
              <a:rPr lang="en-US" sz="1600" dirty="0">
                <a:solidFill>
                  <a:srgbClr val="272525"/>
                </a:solidFill>
                <a:latin typeface="Inter" pitchFamily="34" charset="0"/>
                <a:ea typeface="Inter" pitchFamily="34" charset="-122"/>
                <a:cs typeface="Inter" pitchFamily="34" charset="-120"/>
              </a:rPr>
              <a:t> The app generates personalized crop suggestions, expected yields, and market insights.</a:t>
            </a:r>
            <a:endParaRPr lang="en-US" sz="1600" dirty="0"/>
          </a:p>
        </p:txBody>
      </p:sp>
      <p:sp>
        <p:nvSpPr>
          <p:cNvPr id="17" name="Shape 14"/>
          <p:cNvSpPr/>
          <p:nvPr/>
        </p:nvSpPr>
        <p:spPr>
          <a:xfrm>
            <a:off x="6654105" y="6655118"/>
            <a:ext cx="621149" cy="22860"/>
          </a:xfrm>
          <a:prstGeom prst="roundRect">
            <a:avLst>
              <a:gd name="adj" fmla="val 380460"/>
            </a:avLst>
          </a:prstGeom>
          <a:solidFill>
            <a:srgbClr val="C0C1D7"/>
          </a:solidFill>
          <a:ln/>
        </p:spPr>
      </p:sp>
      <p:sp>
        <p:nvSpPr>
          <p:cNvPr id="18" name="Shape 15"/>
          <p:cNvSpPr/>
          <p:nvPr/>
        </p:nvSpPr>
        <p:spPr>
          <a:xfrm>
            <a:off x="6211074" y="6433661"/>
            <a:ext cx="465892" cy="465892"/>
          </a:xfrm>
          <a:prstGeom prst="roundRect">
            <a:avLst>
              <a:gd name="adj" fmla="val 18668"/>
            </a:avLst>
          </a:prstGeom>
          <a:solidFill>
            <a:srgbClr val="DADBF1"/>
          </a:solidFill>
          <a:ln w="7620">
            <a:solidFill>
              <a:srgbClr val="C0C1D7"/>
            </a:solidFill>
            <a:prstDash val="solid"/>
          </a:ln>
        </p:spPr>
      </p:sp>
      <p:sp>
        <p:nvSpPr>
          <p:cNvPr id="19" name="Text 16"/>
          <p:cNvSpPr/>
          <p:nvPr/>
        </p:nvSpPr>
        <p:spPr>
          <a:xfrm>
            <a:off x="6288703" y="6472416"/>
            <a:ext cx="310515" cy="388263"/>
          </a:xfrm>
          <a:prstGeom prst="rect">
            <a:avLst/>
          </a:prstGeom>
          <a:noFill/>
          <a:ln/>
        </p:spPr>
        <p:txBody>
          <a:bodyPr wrap="none" lIns="0" tIns="0" rIns="0" bIns="0" rtlCol="0" anchor="t"/>
          <a:lstStyle/>
          <a:p>
            <a:pPr marL="0" indent="0" algn="ctr">
              <a:lnSpc>
                <a:spcPts val="2400"/>
              </a:lnSpc>
              <a:buNone/>
            </a:pPr>
            <a:r>
              <a:rPr lang="en-US" sz="2400" b="1" dirty="0">
                <a:solidFill>
                  <a:srgbClr val="272525"/>
                </a:solidFill>
                <a:latin typeface="Inter Bold" pitchFamily="34" charset="0"/>
                <a:ea typeface="Inter Bold" pitchFamily="34" charset="-122"/>
                <a:cs typeface="Inter Bold" pitchFamily="34" charset="-120"/>
              </a:rPr>
              <a:t>4</a:t>
            </a:r>
            <a:endParaRPr lang="en-US" sz="2400" dirty="0"/>
          </a:p>
        </p:txBody>
      </p:sp>
      <p:sp>
        <p:nvSpPr>
          <p:cNvPr id="20" name="Text 17"/>
          <p:cNvSpPr/>
          <p:nvPr/>
        </p:nvSpPr>
        <p:spPr>
          <a:xfrm>
            <a:off x="7479387" y="6500932"/>
            <a:ext cx="6426279" cy="662464"/>
          </a:xfrm>
          <a:prstGeom prst="rect">
            <a:avLst/>
          </a:prstGeom>
          <a:noFill/>
          <a:ln/>
        </p:spPr>
        <p:txBody>
          <a:bodyPr wrap="square" lIns="0" tIns="0" rIns="0" bIns="0" rtlCol="0" anchor="t"/>
          <a:lstStyle/>
          <a:p>
            <a:pPr marL="0" indent="0" algn="l">
              <a:lnSpc>
                <a:spcPts val="2600"/>
              </a:lnSpc>
              <a:buNone/>
            </a:pPr>
            <a:r>
              <a:rPr lang="en-US" sz="1600" b="1" dirty="0">
                <a:solidFill>
                  <a:srgbClr val="FFD700"/>
                </a:solidFill>
                <a:latin typeface="Inter" pitchFamily="34" charset="0"/>
                <a:ea typeface="Inter" pitchFamily="34" charset="-122"/>
                <a:cs typeface="Inter" pitchFamily="34" charset="-120"/>
              </a:rPr>
              <a:t>4. Interactive Dashboard:</a:t>
            </a:r>
            <a:r>
              <a:rPr lang="en-US" sz="1600" dirty="0">
                <a:solidFill>
                  <a:srgbClr val="272525"/>
                </a:solidFill>
                <a:latin typeface="Inter" pitchFamily="34" charset="0"/>
                <a:ea typeface="Inter" pitchFamily="34" charset="-122"/>
                <a:cs typeface="Inter" pitchFamily="34" charset="-120"/>
              </a:rPr>
              <a:t> Farmers view a clean dashboard with weather widgets, crop cards, and yield graphs.</a:t>
            </a:r>
            <a:endParaRPr lang="en-US" sz="1600" dirty="0"/>
          </a:p>
        </p:txBody>
      </p:sp>
      <p:sp>
        <p:nvSpPr>
          <p:cNvPr id="21" name="Rectangle 20">
            <a:extLst>
              <a:ext uri="{FF2B5EF4-FFF2-40B4-BE49-F238E27FC236}">
                <a16:creationId xmlns:a16="http://schemas.microsoft.com/office/drawing/2014/main" id="{4E6641F2-28B9-AB09-9BA1-D952C66F9F50}"/>
              </a:ext>
            </a:extLst>
          </p:cNvPr>
          <p:cNvSpPr/>
          <p:nvPr/>
        </p:nvSpPr>
        <p:spPr>
          <a:xfrm>
            <a:off x="12668250" y="7639050"/>
            <a:ext cx="1866900" cy="59055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27842"/>
            <a:ext cx="7979569"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The Tech Behind the Harvest</a:t>
            </a:r>
            <a:endParaRPr lang="en-US" sz="4450" dirty="0"/>
          </a:p>
        </p:txBody>
      </p:sp>
      <p:sp>
        <p:nvSpPr>
          <p:cNvPr id="3" name="Shape 1"/>
          <p:cNvSpPr/>
          <p:nvPr/>
        </p:nvSpPr>
        <p:spPr>
          <a:xfrm>
            <a:off x="793790" y="1990249"/>
            <a:ext cx="6407944" cy="2592348"/>
          </a:xfrm>
          <a:prstGeom prst="roundRect">
            <a:avLst>
              <a:gd name="adj" fmla="val 3675"/>
            </a:avLst>
          </a:prstGeom>
          <a:solidFill>
            <a:srgbClr val="DADBF1"/>
          </a:solidFill>
          <a:ln w="7620">
            <a:solidFill>
              <a:srgbClr val="C0C1D7"/>
            </a:solidFill>
            <a:prstDash val="solid"/>
          </a:ln>
        </p:spPr>
      </p:sp>
      <p:sp>
        <p:nvSpPr>
          <p:cNvPr id="4" name="Shape 2"/>
          <p:cNvSpPr/>
          <p:nvPr/>
        </p:nvSpPr>
        <p:spPr>
          <a:xfrm>
            <a:off x="1028224" y="2224683"/>
            <a:ext cx="680442" cy="680442"/>
          </a:xfrm>
          <a:prstGeom prst="roundRect">
            <a:avLst>
              <a:gd name="adj" fmla="val 13436980"/>
            </a:avLst>
          </a:prstGeom>
          <a:solidFill>
            <a:srgbClr val="4950BC"/>
          </a:solidFill>
          <a:ln/>
        </p:spPr>
      </p:sp>
      <p:pic>
        <p:nvPicPr>
          <p:cNvPr id="5" name="Image 0" descr="preencoded.png"/>
          <p:cNvPicPr>
            <a:picLocks noChangeAspect="1"/>
          </p:cNvPicPr>
          <p:nvPr/>
        </p:nvPicPr>
        <p:blipFill>
          <a:blip r:embed="rId3"/>
          <a:stretch>
            <a:fillRect/>
          </a:stretch>
        </p:blipFill>
        <p:spPr>
          <a:xfrm>
            <a:off x="1215390" y="2373511"/>
            <a:ext cx="306110" cy="382667"/>
          </a:xfrm>
          <a:prstGeom prst="rect">
            <a:avLst/>
          </a:prstGeom>
        </p:spPr>
      </p:pic>
      <p:sp>
        <p:nvSpPr>
          <p:cNvPr id="6" name="Text 3"/>
          <p:cNvSpPr/>
          <p:nvPr/>
        </p:nvSpPr>
        <p:spPr>
          <a:xfrm>
            <a:off x="1028224" y="3131939"/>
            <a:ext cx="4261842"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Frontend: React + TailwindCSS</a:t>
            </a:r>
            <a:endParaRPr lang="en-US" sz="2200" dirty="0"/>
          </a:p>
        </p:txBody>
      </p:sp>
      <p:sp>
        <p:nvSpPr>
          <p:cNvPr id="7" name="Text 4"/>
          <p:cNvSpPr/>
          <p:nvPr/>
        </p:nvSpPr>
        <p:spPr>
          <a:xfrm>
            <a:off x="1028224" y="3622358"/>
            <a:ext cx="593907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Delivering a responsive, mobile-first UI with a clean, intuitive user experience.</a:t>
            </a:r>
            <a:endParaRPr lang="en-US" sz="1750" dirty="0"/>
          </a:p>
        </p:txBody>
      </p:sp>
      <p:sp>
        <p:nvSpPr>
          <p:cNvPr id="8" name="Shape 5"/>
          <p:cNvSpPr/>
          <p:nvPr/>
        </p:nvSpPr>
        <p:spPr>
          <a:xfrm>
            <a:off x="7428548" y="1990249"/>
            <a:ext cx="6408063" cy="2592348"/>
          </a:xfrm>
          <a:prstGeom prst="roundRect">
            <a:avLst>
              <a:gd name="adj" fmla="val 3675"/>
            </a:avLst>
          </a:prstGeom>
          <a:solidFill>
            <a:srgbClr val="DADBF1"/>
          </a:solidFill>
          <a:ln w="7620">
            <a:solidFill>
              <a:srgbClr val="C0C1D7"/>
            </a:solidFill>
            <a:prstDash val="solid"/>
          </a:ln>
        </p:spPr>
      </p:sp>
      <p:sp>
        <p:nvSpPr>
          <p:cNvPr id="9" name="Shape 6"/>
          <p:cNvSpPr/>
          <p:nvPr/>
        </p:nvSpPr>
        <p:spPr>
          <a:xfrm>
            <a:off x="7662982" y="2224683"/>
            <a:ext cx="680442" cy="680442"/>
          </a:xfrm>
          <a:prstGeom prst="roundRect">
            <a:avLst>
              <a:gd name="adj" fmla="val 13436980"/>
            </a:avLst>
          </a:prstGeom>
          <a:solidFill>
            <a:srgbClr val="4950BC"/>
          </a:solidFill>
          <a:ln/>
        </p:spPr>
      </p:sp>
      <p:pic>
        <p:nvPicPr>
          <p:cNvPr id="10" name="Image 1" descr="preencoded.png"/>
          <p:cNvPicPr>
            <a:picLocks noChangeAspect="1"/>
          </p:cNvPicPr>
          <p:nvPr/>
        </p:nvPicPr>
        <p:blipFill>
          <a:blip r:embed="rId4"/>
          <a:stretch>
            <a:fillRect/>
          </a:stretch>
        </p:blipFill>
        <p:spPr>
          <a:xfrm>
            <a:off x="7850148" y="2373511"/>
            <a:ext cx="306110" cy="382667"/>
          </a:xfrm>
          <a:prstGeom prst="rect">
            <a:avLst/>
          </a:prstGeom>
        </p:spPr>
      </p:pic>
      <p:sp>
        <p:nvSpPr>
          <p:cNvPr id="11" name="Text 7"/>
          <p:cNvSpPr/>
          <p:nvPr/>
        </p:nvSpPr>
        <p:spPr>
          <a:xfrm>
            <a:off x="7662982" y="3131939"/>
            <a:ext cx="3369112"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Backend: Flask (Python)</a:t>
            </a:r>
            <a:endParaRPr lang="en-US" sz="2200" dirty="0"/>
          </a:p>
        </p:txBody>
      </p:sp>
      <p:sp>
        <p:nvSpPr>
          <p:cNvPr id="12" name="Text 8"/>
          <p:cNvSpPr/>
          <p:nvPr/>
        </p:nvSpPr>
        <p:spPr>
          <a:xfrm>
            <a:off x="7662982" y="3622358"/>
            <a:ext cx="593919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Robust REST API endpoints for data processing and recommendation generation.</a:t>
            </a:r>
            <a:endParaRPr lang="en-US" sz="1750" dirty="0"/>
          </a:p>
        </p:txBody>
      </p:sp>
      <p:sp>
        <p:nvSpPr>
          <p:cNvPr id="13" name="Shape 9"/>
          <p:cNvSpPr/>
          <p:nvPr/>
        </p:nvSpPr>
        <p:spPr>
          <a:xfrm>
            <a:off x="793790" y="4809411"/>
            <a:ext cx="6407944" cy="2592348"/>
          </a:xfrm>
          <a:prstGeom prst="roundRect">
            <a:avLst>
              <a:gd name="adj" fmla="val 3675"/>
            </a:avLst>
          </a:prstGeom>
          <a:solidFill>
            <a:srgbClr val="DADBF1"/>
          </a:solidFill>
          <a:ln w="7620">
            <a:solidFill>
              <a:srgbClr val="C0C1D7"/>
            </a:solidFill>
            <a:prstDash val="solid"/>
          </a:ln>
        </p:spPr>
      </p:sp>
      <p:sp>
        <p:nvSpPr>
          <p:cNvPr id="14" name="Shape 10"/>
          <p:cNvSpPr/>
          <p:nvPr/>
        </p:nvSpPr>
        <p:spPr>
          <a:xfrm>
            <a:off x="1028224" y="5043845"/>
            <a:ext cx="680442" cy="680442"/>
          </a:xfrm>
          <a:prstGeom prst="roundRect">
            <a:avLst>
              <a:gd name="adj" fmla="val 13436980"/>
            </a:avLst>
          </a:prstGeom>
          <a:solidFill>
            <a:srgbClr val="4950BC"/>
          </a:solidFill>
          <a:ln/>
        </p:spPr>
      </p:sp>
      <p:pic>
        <p:nvPicPr>
          <p:cNvPr id="15" name="Image 2" descr="preencoded.png"/>
          <p:cNvPicPr>
            <a:picLocks noChangeAspect="1"/>
          </p:cNvPicPr>
          <p:nvPr/>
        </p:nvPicPr>
        <p:blipFill>
          <a:blip r:embed="rId5"/>
          <a:stretch>
            <a:fillRect/>
          </a:stretch>
        </p:blipFill>
        <p:spPr>
          <a:xfrm>
            <a:off x="1215390" y="5192673"/>
            <a:ext cx="306110" cy="382667"/>
          </a:xfrm>
          <a:prstGeom prst="rect">
            <a:avLst/>
          </a:prstGeom>
        </p:spPr>
      </p:pic>
      <p:sp>
        <p:nvSpPr>
          <p:cNvPr id="16" name="Text 11"/>
          <p:cNvSpPr/>
          <p:nvPr/>
        </p:nvSpPr>
        <p:spPr>
          <a:xfrm>
            <a:off x="1028224" y="5951101"/>
            <a:ext cx="4133493"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Database: SQLite/PostgreSQL</a:t>
            </a:r>
            <a:endParaRPr lang="en-US" sz="2200" dirty="0"/>
          </a:p>
        </p:txBody>
      </p:sp>
      <p:sp>
        <p:nvSpPr>
          <p:cNvPr id="17" name="Text 12"/>
          <p:cNvSpPr/>
          <p:nvPr/>
        </p:nvSpPr>
        <p:spPr>
          <a:xfrm>
            <a:off x="1028224" y="6441519"/>
            <a:ext cx="593907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Secure storage for farmer inputs, preferences, and generated recommendations.</a:t>
            </a:r>
            <a:endParaRPr lang="en-US" sz="1750" dirty="0"/>
          </a:p>
        </p:txBody>
      </p:sp>
      <p:sp>
        <p:nvSpPr>
          <p:cNvPr id="18" name="Shape 13"/>
          <p:cNvSpPr/>
          <p:nvPr/>
        </p:nvSpPr>
        <p:spPr>
          <a:xfrm>
            <a:off x="7428548" y="4809411"/>
            <a:ext cx="6408063" cy="2592348"/>
          </a:xfrm>
          <a:prstGeom prst="roundRect">
            <a:avLst>
              <a:gd name="adj" fmla="val 3675"/>
            </a:avLst>
          </a:prstGeom>
          <a:solidFill>
            <a:srgbClr val="DADBF1"/>
          </a:solidFill>
          <a:ln w="7620">
            <a:solidFill>
              <a:srgbClr val="C0C1D7"/>
            </a:solidFill>
            <a:prstDash val="solid"/>
          </a:ln>
        </p:spPr>
      </p:sp>
      <p:sp>
        <p:nvSpPr>
          <p:cNvPr id="19" name="Shape 14"/>
          <p:cNvSpPr/>
          <p:nvPr/>
        </p:nvSpPr>
        <p:spPr>
          <a:xfrm>
            <a:off x="7662982" y="5043845"/>
            <a:ext cx="680442" cy="680442"/>
          </a:xfrm>
          <a:prstGeom prst="roundRect">
            <a:avLst>
              <a:gd name="adj" fmla="val 13436980"/>
            </a:avLst>
          </a:prstGeom>
          <a:solidFill>
            <a:srgbClr val="4950BC"/>
          </a:solidFill>
          <a:ln/>
        </p:spPr>
      </p:sp>
      <p:pic>
        <p:nvPicPr>
          <p:cNvPr id="20" name="Image 3" descr="preencoded.png"/>
          <p:cNvPicPr>
            <a:picLocks noChangeAspect="1"/>
          </p:cNvPicPr>
          <p:nvPr/>
        </p:nvPicPr>
        <p:blipFill>
          <a:blip r:embed="rId6"/>
          <a:stretch>
            <a:fillRect/>
          </a:stretch>
        </p:blipFill>
        <p:spPr>
          <a:xfrm>
            <a:off x="7850148" y="5192673"/>
            <a:ext cx="306110" cy="382667"/>
          </a:xfrm>
          <a:prstGeom prst="rect">
            <a:avLst/>
          </a:prstGeom>
        </p:spPr>
      </p:pic>
      <p:sp>
        <p:nvSpPr>
          <p:cNvPr id="21" name="Text 15"/>
          <p:cNvSpPr/>
          <p:nvPr/>
        </p:nvSpPr>
        <p:spPr>
          <a:xfrm>
            <a:off x="7662982" y="5951101"/>
            <a:ext cx="4062651"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APIs: RapidAPI &amp; Market Data</a:t>
            </a:r>
            <a:endParaRPr lang="en-US" sz="2200" dirty="0"/>
          </a:p>
        </p:txBody>
      </p:sp>
      <p:sp>
        <p:nvSpPr>
          <p:cNvPr id="22" name="Text 16"/>
          <p:cNvSpPr/>
          <p:nvPr/>
        </p:nvSpPr>
        <p:spPr>
          <a:xfrm>
            <a:off x="7662982" y="6441519"/>
            <a:ext cx="593919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Integrating real-time weather forecasts and market price trends for informed decisions.</a:t>
            </a:r>
            <a:endParaRPr lang="en-US" sz="1750" dirty="0"/>
          </a:p>
        </p:txBody>
      </p:sp>
      <p:sp>
        <p:nvSpPr>
          <p:cNvPr id="23" name="Rectangle 22">
            <a:extLst>
              <a:ext uri="{FF2B5EF4-FFF2-40B4-BE49-F238E27FC236}">
                <a16:creationId xmlns:a16="http://schemas.microsoft.com/office/drawing/2014/main" id="{4F5FA4EB-E747-DE4F-4E1E-A15BAE11D369}"/>
              </a:ext>
            </a:extLst>
          </p:cNvPr>
          <p:cNvSpPr/>
          <p:nvPr/>
        </p:nvSpPr>
        <p:spPr>
          <a:xfrm>
            <a:off x="12668250" y="7639050"/>
            <a:ext cx="1866900" cy="59055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08052" y="885706"/>
            <a:ext cx="8019812" cy="542925"/>
          </a:xfrm>
          <a:prstGeom prst="rect">
            <a:avLst/>
          </a:prstGeom>
          <a:noFill/>
          <a:ln/>
        </p:spPr>
        <p:txBody>
          <a:bodyPr wrap="none" lIns="0" tIns="0" rIns="0" bIns="0" rtlCol="0" anchor="t"/>
          <a:lstStyle/>
          <a:p>
            <a:pPr marL="0" indent="0" algn="l">
              <a:lnSpc>
                <a:spcPts val="4250"/>
              </a:lnSpc>
              <a:buNone/>
            </a:pPr>
            <a:r>
              <a:rPr lang="en-US" sz="3400" b="1" dirty="0">
                <a:solidFill>
                  <a:srgbClr val="000000"/>
                </a:solidFill>
                <a:latin typeface="Inter Bold" pitchFamily="34" charset="0"/>
                <a:ea typeface="Inter Bold" pitchFamily="34" charset="-122"/>
                <a:cs typeface="Inter Bold" pitchFamily="34" charset="-120"/>
              </a:rPr>
              <a:t>Data-Driven Insights for Every Farmer</a:t>
            </a:r>
            <a:endParaRPr lang="en-US" sz="3400" dirty="0"/>
          </a:p>
        </p:txBody>
      </p:sp>
      <p:sp>
        <p:nvSpPr>
          <p:cNvPr id="3" name="Shape 1"/>
          <p:cNvSpPr/>
          <p:nvPr/>
        </p:nvSpPr>
        <p:spPr>
          <a:xfrm>
            <a:off x="608052" y="1884521"/>
            <a:ext cx="7878961" cy="1394103"/>
          </a:xfrm>
          <a:prstGeom prst="roundRect">
            <a:avLst>
              <a:gd name="adj" fmla="val 5234"/>
            </a:avLst>
          </a:prstGeom>
          <a:solidFill>
            <a:srgbClr val="FFFFFF"/>
          </a:solidFill>
          <a:ln w="22860">
            <a:solidFill>
              <a:srgbClr val="C0C1D7"/>
            </a:solidFill>
            <a:prstDash val="solid"/>
          </a:ln>
        </p:spPr>
      </p:sp>
      <p:sp>
        <p:nvSpPr>
          <p:cNvPr id="4" name="Shape 2"/>
          <p:cNvSpPr/>
          <p:nvPr/>
        </p:nvSpPr>
        <p:spPr>
          <a:xfrm>
            <a:off x="630912" y="1907381"/>
            <a:ext cx="694849" cy="1348383"/>
          </a:xfrm>
          <a:prstGeom prst="roundRect">
            <a:avLst>
              <a:gd name="adj" fmla="val 6553"/>
            </a:avLst>
          </a:prstGeom>
          <a:solidFill>
            <a:srgbClr val="DADBF1"/>
          </a:solidFill>
          <a:ln/>
        </p:spPr>
      </p:sp>
      <p:sp>
        <p:nvSpPr>
          <p:cNvPr id="5" name="Text 3"/>
          <p:cNvSpPr/>
          <p:nvPr/>
        </p:nvSpPr>
        <p:spPr>
          <a:xfrm>
            <a:off x="844272" y="2418755"/>
            <a:ext cx="260509" cy="325636"/>
          </a:xfrm>
          <a:prstGeom prst="rect">
            <a:avLst/>
          </a:prstGeom>
          <a:noFill/>
          <a:ln/>
        </p:spPr>
        <p:txBody>
          <a:bodyPr wrap="none" lIns="0" tIns="0" rIns="0" bIns="0" rtlCol="0" anchor="t"/>
          <a:lstStyle/>
          <a:p>
            <a:pPr marL="0" indent="0" algn="l">
              <a:lnSpc>
                <a:spcPts val="2050"/>
              </a:lnSpc>
              <a:buNone/>
            </a:pPr>
            <a:r>
              <a:rPr lang="en-US" sz="2050" b="1" dirty="0">
                <a:solidFill>
                  <a:srgbClr val="272525"/>
                </a:solidFill>
                <a:latin typeface="Inter Bold" pitchFamily="34" charset="0"/>
                <a:ea typeface="Inter Bold" pitchFamily="34" charset="-122"/>
                <a:cs typeface="Inter Bold" pitchFamily="34" charset="-120"/>
              </a:rPr>
              <a:t>1</a:t>
            </a:r>
            <a:endParaRPr lang="en-US" sz="2050" dirty="0"/>
          </a:p>
        </p:txBody>
      </p:sp>
      <p:sp>
        <p:nvSpPr>
          <p:cNvPr id="6" name="Text 4"/>
          <p:cNvSpPr/>
          <p:nvPr/>
        </p:nvSpPr>
        <p:spPr>
          <a:xfrm>
            <a:off x="1499473" y="2081093"/>
            <a:ext cx="2171581" cy="271463"/>
          </a:xfrm>
          <a:prstGeom prst="rect">
            <a:avLst/>
          </a:prstGeom>
          <a:noFill/>
          <a:ln/>
        </p:spPr>
        <p:txBody>
          <a:bodyPr wrap="none" lIns="0" tIns="0" rIns="0" bIns="0" rtlCol="0" anchor="t"/>
          <a:lstStyle/>
          <a:p>
            <a:pPr marL="0" indent="0" algn="l">
              <a:lnSpc>
                <a:spcPts val="2100"/>
              </a:lnSpc>
              <a:buNone/>
            </a:pPr>
            <a:r>
              <a:rPr lang="en-US" sz="1700" b="1" dirty="0">
                <a:solidFill>
                  <a:srgbClr val="272525"/>
                </a:solidFill>
                <a:latin typeface="Inter Bold" pitchFamily="34" charset="0"/>
                <a:ea typeface="Inter Bold" pitchFamily="34" charset="-122"/>
                <a:cs typeface="Inter Bold" pitchFamily="34" charset="-120"/>
              </a:rPr>
              <a:t>Real-time Weather</a:t>
            </a:r>
            <a:endParaRPr lang="en-US" sz="1700" dirty="0"/>
          </a:p>
        </p:txBody>
      </p:sp>
      <p:sp>
        <p:nvSpPr>
          <p:cNvPr id="7" name="Text 5"/>
          <p:cNvSpPr/>
          <p:nvPr/>
        </p:nvSpPr>
        <p:spPr>
          <a:xfrm>
            <a:off x="1499473" y="2526268"/>
            <a:ext cx="6964680" cy="555784"/>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Fetches temperature, rainfall, humidity, and wind speed via RapidAPI for precise planning.</a:t>
            </a:r>
            <a:endParaRPr lang="en-US" sz="1350" dirty="0"/>
          </a:p>
        </p:txBody>
      </p:sp>
      <p:sp>
        <p:nvSpPr>
          <p:cNvPr id="8" name="Shape 6"/>
          <p:cNvSpPr/>
          <p:nvPr/>
        </p:nvSpPr>
        <p:spPr>
          <a:xfrm>
            <a:off x="608052" y="3452336"/>
            <a:ext cx="7878961" cy="1116211"/>
          </a:xfrm>
          <a:prstGeom prst="roundRect">
            <a:avLst>
              <a:gd name="adj" fmla="val 6537"/>
            </a:avLst>
          </a:prstGeom>
          <a:solidFill>
            <a:srgbClr val="FFFFFF"/>
          </a:solidFill>
          <a:ln w="22860">
            <a:solidFill>
              <a:srgbClr val="C0C1D7"/>
            </a:solidFill>
            <a:prstDash val="solid"/>
          </a:ln>
        </p:spPr>
      </p:sp>
      <p:sp>
        <p:nvSpPr>
          <p:cNvPr id="9" name="Shape 7"/>
          <p:cNvSpPr/>
          <p:nvPr/>
        </p:nvSpPr>
        <p:spPr>
          <a:xfrm>
            <a:off x="630912" y="3475196"/>
            <a:ext cx="694849" cy="1070491"/>
          </a:xfrm>
          <a:prstGeom prst="roundRect">
            <a:avLst>
              <a:gd name="adj" fmla="val 6553"/>
            </a:avLst>
          </a:prstGeom>
          <a:solidFill>
            <a:srgbClr val="DADBF1"/>
          </a:solidFill>
          <a:ln/>
        </p:spPr>
      </p:sp>
      <p:sp>
        <p:nvSpPr>
          <p:cNvPr id="10" name="Text 8"/>
          <p:cNvSpPr/>
          <p:nvPr/>
        </p:nvSpPr>
        <p:spPr>
          <a:xfrm>
            <a:off x="844272" y="3847624"/>
            <a:ext cx="260509" cy="325636"/>
          </a:xfrm>
          <a:prstGeom prst="rect">
            <a:avLst/>
          </a:prstGeom>
          <a:noFill/>
          <a:ln/>
        </p:spPr>
        <p:txBody>
          <a:bodyPr wrap="none" lIns="0" tIns="0" rIns="0" bIns="0" rtlCol="0" anchor="t"/>
          <a:lstStyle/>
          <a:p>
            <a:pPr marL="0" indent="0" algn="l">
              <a:lnSpc>
                <a:spcPts val="2050"/>
              </a:lnSpc>
              <a:buNone/>
            </a:pPr>
            <a:r>
              <a:rPr lang="en-US" sz="2050" b="1" dirty="0">
                <a:solidFill>
                  <a:srgbClr val="272525"/>
                </a:solidFill>
                <a:latin typeface="Inter Bold" pitchFamily="34" charset="0"/>
                <a:ea typeface="Inter Bold" pitchFamily="34" charset="-122"/>
                <a:cs typeface="Inter Bold" pitchFamily="34" charset="-120"/>
              </a:rPr>
              <a:t>2</a:t>
            </a:r>
            <a:endParaRPr lang="en-US" sz="2050" dirty="0"/>
          </a:p>
        </p:txBody>
      </p:sp>
      <p:sp>
        <p:nvSpPr>
          <p:cNvPr id="11" name="Text 9"/>
          <p:cNvSpPr/>
          <p:nvPr/>
        </p:nvSpPr>
        <p:spPr>
          <a:xfrm>
            <a:off x="1499473" y="3648908"/>
            <a:ext cx="2171581" cy="271463"/>
          </a:xfrm>
          <a:prstGeom prst="rect">
            <a:avLst/>
          </a:prstGeom>
          <a:noFill/>
          <a:ln/>
        </p:spPr>
        <p:txBody>
          <a:bodyPr wrap="none" lIns="0" tIns="0" rIns="0" bIns="0" rtlCol="0" anchor="t"/>
          <a:lstStyle/>
          <a:p>
            <a:pPr marL="0" indent="0" algn="l">
              <a:lnSpc>
                <a:spcPts val="2100"/>
              </a:lnSpc>
              <a:buNone/>
            </a:pPr>
            <a:r>
              <a:rPr lang="en-US" sz="1700" b="1" dirty="0">
                <a:solidFill>
                  <a:srgbClr val="272525"/>
                </a:solidFill>
                <a:latin typeface="Inter Bold" pitchFamily="34" charset="0"/>
                <a:ea typeface="Inter Bold" pitchFamily="34" charset="-122"/>
                <a:cs typeface="Inter Bold" pitchFamily="34" charset="-120"/>
              </a:rPr>
              <a:t>Market Price Trends</a:t>
            </a:r>
            <a:endParaRPr lang="en-US" sz="1700" dirty="0"/>
          </a:p>
        </p:txBody>
      </p:sp>
      <p:sp>
        <p:nvSpPr>
          <p:cNvPr id="12" name="Text 10"/>
          <p:cNvSpPr/>
          <p:nvPr/>
        </p:nvSpPr>
        <p:spPr>
          <a:xfrm>
            <a:off x="1499473" y="4094083"/>
            <a:ext cx="6964680" cy="277892"/>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Integrates market data (via mock/free API) to identify the most profitable crops.</a:t>
            </a:r>
            <a:endParaRPr lang="en-US" sz="1350" dirty="0"/>
          </a:p>
        </p:txBody>
      </p:sp>
      <p:sp>
        <p:nvSpPr>
          <p:cNvPr id="13" name="Shape 11"/>
          <p:cNvSpPr/>
          <p:nvPr/>
        </p:nvSpPr>
        <p:spPr>
          <a:xfrm>
            <a:off x="608052" y="4742259"/>
            <a:ext cx="7878961" cy="1116211"/>
          </a:xfrm>
          <a:prstGeom prst="roundRect">
            <a:avLst>
              <a:gd name="adj" fmla="val 6537"/>
            </a:avLst>
          </a:prstGeom>
          <a:solidFill>
            <a:srgbClr val="FFFFFF"/>
          </a:solidFill>
          <a:ln w="22860">
            <a:solidFill>
              <a:srgbClr val="C0C1D7"/>
            </a:solidFill>
            <a:prstDash val="solid"/>
          </a:ln>
        </p:spPr>
      </p:sp>
      <p:sp>
        <p:nvSpPr>
          <p:cNvPr id="14" name="Shape 12"/>
          <p:cNvSpPr/>
          <p:nvPr/>
        </p:nvSpPr>
        <p:spPr>
          <a:xfrm>
            <a:off x="630912" y="4765119"/>
            <a:ext cx="694849" cy="1070491"/>
          </a:xfrm>
          <a:prstGeom prst="roundRect">
            <a:avLst>
              <a:gd name="adj" fmla="val 6553"/>
            </a:avLst>
          </a:prstGeom>
          <a:solidFill>
            <a:srgbClr val="DADBF1"/>
          </a:solidFill>
          <a:ln/>
        </p:spPr>
      </p:sp>
      <p:sp>
        <p:nvSpPr>
          <p:cNvPr id="15" name="Text 13"/>
          <p:cNvSpPr/>
          <p:nvPr/>
        </p:nvSpPr>
        <p:spPr>
          <a:xfrm>
            <a:off x="844272" y="5137547"/>
            <a:ext cx="260509" cy="325636"/>
          </a:xfrm>
          <a:prstGeom prst="rect">
            <a:avLst/>
          </a:prstGeom>
          <a:noFill/>
          <a:ln/>
        </p:spPr>
        <p:txBody>
          <a:bodyPr wrap="none" lIns="0" tIns="0" rIns="0" bIns="0" rtlCol="0" anchor="t"/>
          <a:lstStyle/>
          <a:p>
            <a:pPr marL="0" indent="0" algn="l">
              <a:lnSpc>
                <a:spcPts val="2050"/>
              </a:lnSpc>
              <a:buNone/>
            </a:pPr>
            <a:r>
              <a:rPr lang="en-US" sz="2050" b="1" dirty="0">
                <a:solidFill>
                  <a:srgbClr val="272525"/>
                </a:solidFill>
                <a:latin typeface="Inter Bold" pitchFamily="34" charset="0"/>
                <a:ea typeface="Inter Bold" pitchFamily="34" charset="-122"/>
                <a:cs typeface="Inter Bold" pitchFamily="34" charset="-120"/>
              </a:rPr>
              <a:t>3</a:t>
            </a:r>
            <a:endParaRPr lang="en-US" sz="2050" dirty="0"/>
          </a:p>
        </p:txBody>
      </p:sp>
      <p:sp>
        <p:nvSpPr>
          <p:cNvPr id="16" name="Text 14"/>
          <p:cNvSpPr/>
          <p:nvPr/>
        </p:nvSpPr>
        <p:spPr>
          <a:xfrm>
            <a:off x="1499473" y="4938832"/>
            <a:ext cx="3750469" cy="271463"/>
          </a:xfrm>
          <a:prstGeom prst="rect">
            <a:avLst/>
          </a:prstGeom>
          <a:noFill/>
          <a:ln/>
        </p:spPr>
        <p:txBody>
          <a:bodyPr wrap="none" lIns="0" tIns="0" rIns="0" bIns="0" rtlCol="0" anchor="t"/>
          <a:lstStyle/>
          <a:p>
            <a:pPr marL="0" indent="0" algn="l">
              <a:lnSpc>
                <a:spcPts val="2100"/>
              </a:lnSpc>
              <a:buNone/>
            </a:pPr>
            <a:r>
              <a:rPr lang="en-US" sz="1700" b="1" dirty="0">
                <a:solidFill>
                  <a:srgbClr val="272525"/>
                </a:solidFill>
                <a:latin typeface="Inter Bold" pitchFamily="34" charset="0"/>
                <a:ea typeface="Inter Bold" pitchFamily="34" charset="-122"/>
                <a:cs typeface="Inter Bold" pitchFamily="34" charset="-120"/>
              </a:rPr>
              <a:t>Intelligent Recommendation Engine</a:t>
            </a:r>
            <a:endParaRPr lang="en-US" sz="1700" dirty="0"/>
          </a:p>
        </p:txBody>
      </p:sp>
      <p:sp>
        <p:nvSpPr>
          <p:cNvPr id="17" name="Text 15"/>
          <p:cNvSpPr/>
          <p:nvPr/>
        </p:nvSpPr>
        <p:spPr>
          <a:xfrm>
            <a:off x="1499473" y="5384006"/>
            <a:ext cx="6964680" cy="277892"/>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Combines soil suitability, climate, and market profitability for tailored suggestions.</a:t>
            </a:r>
            <a:endParaRPr lang="en-US" sz="1350" dirty="0"/>
          </a:p>
        </p:txBody>
      </p:sp>
      <p:sp>
        <p:nvSpPr>
          <p:cNvPr id="18" name="Shape 16"/>
          <p:cNvSpPr/>
          <p:nvPr/>
        </p:nvSpPr>
        <p:spPr>
          <a:xfrm>
            <a:off x="608052" y="6032183"/>
            <a:ext cx="7878961" cy="1116211"/>
          </a:xfrm>
          <a:prstGeom prst="roundRect">
            <a:avLst>
              <a:gd name="adj" fmla="val 6537"/>
            </a:avLst>
          </a:prstGeom>
          <a:solidFill>
            <a:srgbClr val="FFFFFF"/>
          </a:solidFill>
          <a:ln w="22860">
            <a:solidFill>
              <a:srgbClr val="C0C1D7"/>
            </a:solidFill>
            <a:prstDash val="solid"/>
          </a:ln>
        </p:spPr>
      </p:sp>
      <p:sp>
        <p:nvSpPr>
          <p:cNvPr id="19" name="Shape 17"/>
          <p:cNvSpPr/>
          <p:nvPr/>
        </p:nvSpPr>
        <p:spPr>
          <a:xfrm>
            <a:off x="630912" y="6055043"/>
            <a:ext cx="694849" cy="1070491"/>
          </a:xfrm>
          <a:prstGeom prst="roundRect">
            <a:avLst>
              <a:gd name="adj" fmla="val 6553"/>
            </a:avLst>
          </a:prstGeom>
          <a:solidFill>
            <a:srgbClr val="DADBF1"/>
          </a:solidFill>
          <a:ln/>
        </p:spPr>
      </p:sp>
      <p:sp>
        <p:nvSpPr>
          <p:cNvPr id="20" name="Text 18"/>
          <p:cNvSpPr/>
          <p:nvPr/>
        </p:nvSpPr>
        <p:spPr>
          <a:xfrm>
            <a:off x="844272" y="6427470"/>
            <a:ext cx="260509" cy="325636"/>
          </a:xfrm>
          <a:prstGeom prst="rect">
            <a:avLst/>
          </a:prstGeom>
          <a:noFill/>
          <a:ln/>
        </p:spPr>
        <p:txBody>
          <a:bodyPr wrap="none" lIns="0" tIns="0" rIns="0" bIns="0" rtlCol="0" anchor="t"/>
          <a:lstStyle/>
          <a:p>
            <a:pPr marL="0" indent="0" algn="l">
              <a:lnSpc>
                <a:spcPts val="2050"/>
              </a:lnSpc>
              <a:buNone/>
            </a:pPr>
            <a:r>
              <a:rPr lang="en-US" sz="2050" b="1" dirty="0">
                <a:solidFill>
                  <a:srgbClr val="272525"/>
                </a:solidFill>
                <a:latin typeface="Inter Bold" pitchFamily="34" charset="0"/>
                <a:ea typeface="Inter Bold" pitchFamily="34" charset="-122"/>
                <a:cs typeface="Inter Bold" pitchFamily="34" charset="-120"/>
              </a:rPr>
              <a:t>4</a:t>
            </a:r>
            <a:endParaRPr lang="en-US" sz="2050" dirty="0"/>
          </a:p>
        </p:txBody>
      </p:sp>
      <p:sp>
        <p:nvSpPr>
          <p:cNvPr id="21" name="Text 19"/>
          <p:cNvSpPr/>
          <p:nvPr/>
        </p:nvSpPr>
        <p:spPr>
          <a:xfrm>
            <a:off x="1499473" y="6228755"/>
            <a:ext cx="2999184" cy="271463"/>
          </a:xfrm>
          <a:prstGeom prst="rect">
            <a:avLst/>
          </a:prstGeom>
          <a:noFill/>
          <a:ln/>
        </p:spPr>
        <p:txBody>
          <a:bodyPr wrap="none" lIns="0" tIns="0" rIns="0" bIns="0" rtlCol="0" anchor="t"/>
          <a:lstStyle/>
          <a:p>
            <a:pPr marL="0" indent="0" algn="l">
              <a:lnSpc>
                <a:spcPts val="2100"/>
              </a:lnSpc>
              <a:buNone/>
            </a:pPr>
            <a:r>
              <a:rPr lang="en-US" sz="1700" b="1" dirty="0">
                <a:solidFill>
                  <a:srgbClr val="272525"/>
                </a:solidFill>
                <a:latin typeface="Inter Bold" pitchFamily="34" charset="0"/>
                <a:ea typeface="Inter Bold" pitchFamily="34" charset="-122"/>
                <a:cs typeface="Inter Bold" pitchFamily="34" charset="-120"/>
              </a:rPr>
              <a:t>Responsive &amp; Multilingual UI</a:t>
            </a:r>
            <a:endParaRPr lang="en-US" sz="1700" dirty="0"/>
          </a:p>
        </p:txBody>
      </p:sp>
      <p:sp>
        <p:nvSpPr>
          <p:cNvPr id="22" name="Text 20"/>
          <p:cNvSpPr/>
          <p:nvPr/>
        </p:nvSpPr>
        <p:spPr>
          <a:xfrm>
            <a:off x="1499473" y="6673929"/>
            <a:ext cx="6964680" cy="277892"/>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Optimized for mobile use (English + Hindi placeholder) to reach more farmers.</a:t>
            </a:r>
            <a:endParaRPr lang="en-US" sz="1350" dirty="0"/>
          </a:p>
        </p:txBody>
      </p:sp>
      <p:pic>
        <p:nvPicPr>
          <p:cNvPr id="23" name="Image 0" descr="preencoded.png"/>
          <p:cNvPicPr>
            <a:picLocks noChangeAspect="1"/>
          </p:cNvPicPr>
          <p:nvPr/>
        </p:nvPicPr>
        <p:blipFill>
          <a:blip r:embed="rId3"/>
          <a:stretch>
            <a:fillRect/>
          </a:stretch>
        </p:blipFill>
        <p:spPr>
          <a:xfrm>
            <a:off x="8918496" y="1884521"/>
            <a:ext cx="5111353" cy="5111353"/>
          </a:xfrm>
          <a:prstGeom prst="rect">
            <a:avLst/>
          </a:prstGeom>
        </p:spPr>
      </p:pic>
      <p:sp>
        <p:nvSpPr>
          <p:cNvPr id="24" name="Rectangle 23">
            <a:extLst>
              <a:ext uri="{FF2B5EF4-FFF2-40B4-BE49-F238E27FC236}">
                <a16:creationId xmlns:a16="http://schemas.microsoft.com/office/drawing/2014/main" id="{74F4716C-3ADD-8755-8249-1DED70BD5371}"/>
              </a:ext>
            </a:extLst>
          </p:cNvPr>
          <p:cNvSpPr/>
          <p:nvPr/>
        </p:nvSpPr>
        <p:spPr>
          <a:xfrm>
            <a:off x="12668250" y="7639050"/>
            <a:ext cx="1866900" cy="59055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770340"/>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Visualizing Success: The Results Dashboard</a:t>
            </a:r>
            <a:endParaRPr lang="en-US" sz="4450" dirty="0"/>
          </a:p>
        </p:txBody>
      </p:sp>
      <p:sp>
        <p:nvSpPr>
          <p:cNvPr id="4" name="Text 1"/>
          <p:cNvSpPr/>
          <p:nvPr/>
        </p:nvSpPr>
        <p:spPr>
          <a:xfrm>
            <a:off x="6280190" y="3754874"/>
            <a:ext cx="3501509" cy="708660"/>
          </a:xfrm>
          <a:prstGeom prst="rect">
            <a:avLst/>
          </a:prstGeom>
          <a:noFill/>
          <a:ln/>
        </p:spPr>
        <p:txBody>
          <a:bodyPr wrap="squar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Crop Recommendation Cards</a:t>
            </a:r>
            <a:endParaRPr lang="en-US" sz="2200" dirty="0"/>
          </a:p>
        </p:txBody>
      </p:sp>
      <p:sp>
        <p:nvSpPr>
          <p:cNvPr id="5" name="Text 2"/>
          <p:cNvSpPr/>
          <p:nvPr/>
        </p:nvSpPr>
        <p:spPr>
          <a:xfrm>
            <a:off x="6280190" y="4690348"/>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Crop Name</a:t>
            </a:r>
            <a:endParaRPr lang="en-US" sz="1750" dirty="0"/>
          </a:p>
        </p:txBody>
      </p:sp>
      <p:sp>
        <p:nvSpPr>
          <p:cNvPr id="6" name="Text 3"/>
          <p:cNvSpPr/>
          <p:nvPr/>
        </p:nvSpPr>
        <p:spPr>
          <a:xfrm>
            <a:off x="6280190" y="5132546"/>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Reason for Recommendation</a:t>
            </a:r>
            <a:endParaRPr lang="en-US" sz="1750" dirty="0"/>
          </a:p>
        </p:txBody>
      </p:sp>
      <p:sp>
        <p:nvSpPr>
          <p:cNvPr id="7" name="Text 4"/>
          <p:cNvSpPr/>
          <p:nvPr/>
        </p:nvSpPr>
        <p:spPr>
          <a:xfrm>
            <a:off x="6280190" y="5574744"/>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Expected Yield Estimate</a:t>
            </a:r>
            <a:endParaRPr lang="en-US" sz="1750" dirty="0"/>
          </a:p>
        </p:txBody>
      </p:sp>
      <p:sp>
        <p:nvSpPr>
          <p:cNvPr id="8" name="Text 5"/>
          <p:cNvSpPr/>
          <p:nvPr/>
        </p:nvSpPr>
        <p:spPr>
          <a:xfrm>
            <a:off x="6280190" y="6016943"/>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Current Market Price</a:t>
            </a:r>
            <a:endParaRPr lang="en-US" sz="1750" dirty="0"/>
          </a:p>
        </p:txBody>
      </p:sp>
      <p:sp>
        <p:nvSpPr>
          <p:cNvPr id="9" name="Text 6"/>
          <p:cNvSpPr/>
          <p:nvPr/>
        </p:nvSpPr>
        <p:spPr>
          <a:xfrm>
            <a:off x="10342721" y="375487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Interactive Visuals</a:t>
            </a:r>
            <a:endParaRPr lang="en-US" sz="2200" dirty="0"/>
          </a:p>
        </p:txBody>
      </p:sp>
      <p:sp>
        <p:nvSpPr>
          <p:cNvPr id="10" name="Text 7"/>
          <p:cNvSpPr/>
          <p:nvPr/>
        </p:nvSpPr>
        <p:spPr>
          <a:xfrm>
            <a:off x="10342721" y="4336018"/>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Real-time Weather Widget</a:t>
            </a:r>
            <a:endParaRPr lang="en-US" sz="1750" dirty="0"/>
          </a:p>
        </p:txBody>
      </p:sp>
      <p:sp>
        <p:nvSpPr>
          <p:cNvPr id="11" name="Text 8"/>
          <p:cNvSpPr/>
          <p:nvPr/>
        </p:nvSpPr>
        <p:spPr>
          <a:xfrm>
            <a:off x="10342721" y="4778216"/>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Yield Graph (Predicted vs. Average)</a:t>
            </a:r>
            <a:endParaRPr lang="en-US" sz="1750" dirty="0"/>
          </a:p>
        </p:txBody>
      </p:sp>
      <p:sp>
        <p:nvSpPr>
          <p:cNvPr id="12" name="Text 9"/>
          <p:cNvSpPr/>
          <p:nvPr/>
        </p:nvSpPr>
        <p:spPr>
          <a:xfrm>
            <a:off x="10342721" y="5583317"/>
            <a:ext cx="35015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Alerts Section (e.g., rainfall, pest risks)</a:t>
            </a:r>
            <a:endParaRPr lang="en-US" sz="1750" dirty="0"/>
          </a:p>
        </p:txBody>
      </p:sp>
      <p:sp>
        <p:nvSpPr>
          <p:cNvPr id="13" name="Rectangle 12">
            <a:extLst>
              <a:ext uri="{FF2B5EF4-FFF2-40B4-BE49-F238E27FC236}">
                <a16:creationId xmlns:a16="http://schemas.microsoft.com/office/drawing/2014/main" id="{F4D8FD69-2F89-0D0A-0A13-082B414709E7}"/>
              </a:ext>
            </a:extLst>
          </p:cNvPr>
          <p:cNvSpPr/>
          <p:nvPr/>
        </p:nvSpPr>
        <p:spPr>
          <a:xfrm>
            <a:off x="12668250" y="7639050"/>
            <a:ext cx="1866900" cy="59055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647462"/>
            <a:ext cx="7353062"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Next Steps &amp; Call to Action</a:t>
            </a:r>
            <a:endParaRPr lang="en-US" sz="4450" dirty="0"/>
          </a:p>
        </p:txBody>
      </p:sp>
      <p:pic>
        <p:nvPicPr>
          <p:cNvPr id="3" name="Image 0" descr="preencoded.png"/>
          <p:cNvPicPr>
            <a:picLocks noChangeAspect="1"/>
          </p:cNvPicPr>
          <p:nvPr/>
        </p:nvPicPr>
        <p:blipFill>
          <a:blip r:embed="rId3"/>
          <a:stretch>
            <a:fillRect/>
          </a:stretch>
        </p:blipFill>
        <p:spPr>
          <a:xfrm>
            <a:off x="793790" y="1809869"/>
            <a:ext cx="6521410" cy="907256"/>
          </a:xfrm>
          <a:prstGeom prst="rect">
            <a:avLst/>
          </a:prstGeom>
        </p:spPr>
      </p:pic>
      <p:sp>
        <p:nvSpPr>
          <p:cNvPr id="4" name="Text 1"/>
          <p:cNvSpPr/>
          <p:nvPr/>
        </p:nvSpPr>
        <p:spPr>
          <a:xfrm>
            <a:off x="1020604" y="2943939"/>
            <a:ext cx="2949297"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Pilot Program Launch</a:t>
            </a:r>
            <a:endParaRPr lang="en-US" sz="2200" dirty="0"/>
          </a:p>
        </p:txBody>
      </p:sp>
      <p:sp>
        <p:nvSpPr>
          <p:cNvPr id="5" name="Text 2"/>
          <p:cNvSpPr/>
          <p:nvPr/>
        </p:nvSpPr>
        <p:spPr>
          <a:xfrm>
            <a:off x="1020604" y="3434358"/>
            <a:ext cx="6067782"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Partner with small farming communities for real-world testing and feedback.</a:t>
            </a:r>
            <a:endParaRPr lang="en-US" sz="1750" dirty="0"/>
          </a:p>
        </p:txBody>
      </p:sp>
      <p:pic>
        <p:nvPicPr>
          <p:cNvPr id="6" name="Image 1" descr="preencoded.png"/>
          <p:cNvPicPr>
            <a:picLocks noChangeAspect="1"/>
          </p:cNvPicPr>
          <p:nvPr/>
        </p:nvPicPr>
        <p:blipFill>
          <a:blip r:embed="rId4"/>
          <a:stretch>
            <a:fillRect/>
          </a:stretch>
        </p:blipFill>
        <p:spPr>
          <a:xfrm>
            <a:off x="7315200" y="1809869"/>
            <a:ext cx="6521410" cy="907256"/>
          </a:xfrm>
          <a:prstGeom prst="rect">
            <a:avLst/>
          </a:prstGeom>
        </p:spPr>
      </p:pic>
      <p:sp>
        <p:nvSpPr>
          <p:cNvPr id="7" name="Text 3"/>
          <p:cNvSpPr/>
          <p:nvPr/>
        </p:nvSpPr>
        <p:spPr>
          <a:xfrm>
            <a:off x="7542014" y="2943939"/>
            <a:ext cx="3316724"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Expand API Integrations</a:t>
            </a:r>
            <a:endParaRPr lang="en-US" sz="2200" dirty="0"/>
          </a:p>
        </p:txBody>
      </p:sp>
      <p:sp>
        <p:nvSpPr>
          <p:cNvPr id="8" name="Text 4"/>
          <p:cNvSpPr/>
          <p:nvPr/>
        </p:nvSpPr>
        <p:spPr>
          <a:xfrm>
            <a:off x="7542014" y="3434358"/>
            <a:ext cx="6067782"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Integrate with more diverse data sources for soil, climate, and localized market prices.</a:t>
            </a:r>
            <a:endParaRPr lang="en-US" sz="1750" dirty="0"/>
          </a:p>
        </p:txBody>
      </p:sp>
      <p:pic>
        <p:nvPicPr>
          <p:cNvPr id="9" name="Image 2" descr="preencoded.png"/>
          <p:cNvPicPr>
            <a:picLocks noChangeAspect="1"/>
          </p:cNvPicPr>
          <p:nvPr/>
        </p:nvPicPr>
        <p:blipFill>
          <a:blip r:embed="rId5"/>
          <a:stretch>
            <a:fillRect/>
          </a:stretch>
        </p:blipFill>
        <p:spPr>
          <a:xfrm>
            <a:off x="793790" y="4386977"/>
            <a:ext cx="6521410" cy="907256"/>
          </a:xfrm>
          <a:prstGeom prst="rect">
            <a:avLst/>
          </a:prstGeom>
        </p:spPr>
      </p:pic>
      <p:sp>
        <p:nvSpPr>
          <p:cNvPr id="10" name="Text 5"/>
          <p:cNvSpPr/>
          <p:nvPr/>
        </p:nvSpPr>
        <p:spPr>
          <a:xfrm>
            <a:off x="1020604" y="5521047"/>
            <a:ext cx="471356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Enhance Recommendation Engine</a:t>
            </a:r>
            <a:endParaRPr lang="en-US" sz="2200" dirty="0"/>
          </a:p>
        </p:txBody>
      </p:sp>
      <p:sp>
        <p:nvSpPr>
          <p:cNvPr id="11" name="Text 6"/>
          <p:cNvSpPr/>
          <p:nvPr/>
        </p:nvSpPr>
        <p:spPr>
          <a:xfrm>
            <a:off x="1020604" y="6011466"/>
            <a:ext cx="6067782"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Evolve to include advanced machine learning models for even more precise recommendations.</a:t>
            </a:r>
            <a:endParaRPr lang="en-US" sz="1750" dirty="0"/>
          </a:p>
        </p:txBody>
      </p:sp>
      <p:pic>
        <p:nvPicPr>
          <p:cNvPr id="12" name="Image 3" descr="preencoded.png"/>
          <p:cNvPicPr>
            <a:picLocks noChangeAspect="1"/>
          </p:cNvPicPr>
          <p:nvPr/>
        </p:nvPicPr>
        <p:blipFill>
          <a:blip r:embed="rId6"/>
          <a:stretch>
            <a:fillRect/>
          </a:stretch>
        </p:blipFill>
        <p:spPr>
          <a:xfrm>
            <a:off x="7315200" y="4386977"/>
            <a:ext cx="6521410" cy="907256"/>
          </a:xfrm>
          <a:prstGeom prst="rect">
            <a:avLst/>
          </a:prstGeom>
        </p:spPr>
      </p:pic>
      <p:sp>
        <p:nvSpPr>
          <p:cNvPr id="13" name="Text 7"/>
          <p:cNvSpPr/>
          <p:nvPr/>
        </p:nvSpPr>
        <p:spPr>
          <a:xfrm>
            <a:off x="7542014" y="5521047"/>
            <a:ext cx="4816078"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Community &amp; Language Expansion</a:t>
            </a:r>
            <a:endParaRPr lang="en-US" sz="2200" dirty="0"/>
          </a:p>
        </p:txBody>
      </p:sp>
      <p:sp>
        <p:nvSpPr>
          <p:cNvPr id="14" name="Text 8"/>
          <p:cNvSpPr/>
          <p:nvPr/>
        </p:nvSpPr>
        <p:spPr>
          <a:xfrm>
            <a:off x="7542014" y="6011466"/>
            <a:ext cx="6067782"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Roll out to more regions and support additional local languages to maximize reach.</a:t>
            </a:r>
            <a:endParaRPr lang="en-US" sz="1750" dirty="0"/>
          </a:p>
        </p:txBody>
      </p:sp>
      <p:sp>
        <p:nvSpPr>
          <p:cNvPr id="15" name="Text 9"/>
          <p:cNvSpPr/>
          <p:nvPr/>
        </p:nvSpPr>
        <p:spPr>
          <a:xfrm>
            <a:off x="793790" y="7219236"/>
            <a:ext cx="13042821" cy="362903"/>
          </a:xfrm>
          <a:prstGeom prst="rect">
            <a:avLst/>
          </a:prstGeom>
          <a:noFill/>
          <a:ln/>
        </p:spPr>
        <p:txBody>
          <a:bodyPr wrap="non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Let's cultivate a future where every small farmer thrives.</a:t>
            </a:r>
            <a:endParaRPr lang="en-US" sz="1750" dirty="0"/>
          </a:p>
        </p:txBody>
      </p:sp>
      <p:sp>
        <p:nvSpPr>
          <p:cNvPr id="16" name="Rectangle 15">
            <a:extLst>
              <a:ext uri="{FF2B5EF4-FFF2-40B4-BE49-F238E27FC236}">
                <a16:creationId xmlns:a16="http://schemas.microsoft.com/office/drawing/2014/main" id="{63140AB5-84E8-463B-597D-87E48A8EDF31}"/>
              </a:ext>
            </a:extLst>
          </p:cNvPr>
          <p:cNvSpPr/>
          <p:nvPr/>
        </p:nvSpPr>
        <p:spPr>
          <a:xfrm>
            <a:off x="12668250" y="7639050"/>
            <a:ext cx="1866900" cy="59055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605</Words>
  <Application>Microsoft Office PowerPoint</Application>
  <PresentationFormat>Custom</PresentationFormat>
  <Paragraphs>85</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Inter</vt:lpstr>
      <vt:lpstr>Inter Bold</vt:lpstr>
      <vt:lpstr>Inter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Aakash Mutum</cp:lastModifiedBy>
  <cp:revision>2</cp:revision>
  <dcterms:created xsi:type="dcterms:W3CDTF">2025-09-18T03:38:21Z</dcterms:created>
  <dcterms:modified xsi:type="dcterms:W3CDTF">2025-09-18T03:41:02Z</dcterms:modified>
</cp:coreProperties>
</file>